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g"/><Relationship Id="rId4" Type="http://schemas.openxmlformats.org/officeDocument/2006/relationships/image" Target="../media/image2.jpg"/><Relationship Id="rId5" Type="http://schemas.openxmlformats.org/officeDocument/2006/relationships/image" Target="../media/image4.jpg"/><Relationship Id="rId6" Type="http://schemas.openxmlformats.org/officeDocument/2006/relationships/image" Target="../media/image6.png"/><Relationship Id="rId7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9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4064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6000"/>
              <a:buFont typeface="Calibri"/>
              <a:buNone/>
            </a:pPr>
            <a:r>
              <a:rPr b="1" lang="ru-RU">
                <a:solidFill>
                  <a:srgbClr val="C00000"/>
                </a:solidFill>
              </a:rPr>
              <a:t>Если у ребенка идет кровь:</a:t>
            </a:r>
            <a:endParaRPr/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075565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000"/>
              <a:buNone/>
            </a:pPr>
            <a:r>
              <a:rPr b="1" lang="ru-RU" sz="4000">
                <a:solidFill>
                  <a:srgbClr val="C00000"/>
                </a:solidFill>
              </a:rPr>
              <a:t>действия при кровотечениях</a:t>
            </a:r>
            <a:endParaRPr/>
          </a:p>
        </p:txBody>
      </p:sp>
      <p:pic>
        <p:nvPicPr>
          <p:cNvPr id="86" name="Google Shape;8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938732" y="3906982"/>
            <a:ext cx="4314536" cy="27986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title"/>
          </p:nvPr>
        </p:nvSpPr>
        <p:spPr>
          <a:xfrm>
            <a:off x="838200" y="0"/>
            <a:ext cx="10515600" cy="113456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959"/>
              <a:buFont typeface="Calibri"/>
              <a:buNone/>
            </a:pPr>
            <a:r>
              <a:rPr b="1" lang="ru-RU" sz="3959">
                <a:solidFill>
                  <a:srgbClr val="C00000"/>
                </a:solidFill>
              </a:rPr>
              <a:t>3. Возвышенное положение конечности:</a:t>
            </a:r>
            <a:endParaRPr/>
          </a:p>
        </p:txBody>
      </p:sp>
      <p:sp>
        <p:nvSpPr>
          <p:cNvPr id="142" name="Google Shape;142;p22"/>
          <p:cNvSpPr txBox="1"/>
          <p:nvPr>
            <p:ph idx="1" type="body"/>
          </p:nvPr>
        </p:nvSpPr>
        <p:spPr>
          <a:xfrm>
            <a:off x="838200" y="990600"/>
            <a:ext cx="10515600" cy="5186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r>
              <a:rPr lang="ru-RU" sz="4000"/>
              <a:t>По возможности </a:t>
            </a:r>
            <a:r>
              <a:rPr lang="ru-RU" sz="4000">
                <a:solidFill>
                  <a:srgbClr val="C00000"/>
                </a:solidFill>
              </a:rPr>
              <a:t>ВЫШЕ</a:t>
            </a:r>
            <a:r>
              <a:rPr lang="ru-RU" sz="4000"/>
              <a:t> уровня сердца </a:t>
            </a:r>
            <a:endParaRPr/>
          </a:p>
        </p:txBody>
      </p:sp>
      <p:pic>
        <p:nvPicPr>
          <p:cNvPr id="143" name="Google Shape;143;p22"/>
          <p:cNvPicPr preferRelativeResize="0"/>
          <p:nvPr/>
        </p:nvPicPr>
        <p:blipFill rotWithShape="1">
          <a:blip r:embed="rId3">
            <a:alphaModFix/>
          </a:blip>
          <a:srcRect b="53536" l="8637" r="47422" t="20404"/>
          <a:stretch/>
        </p:blipFill>
        <p:spPr>
          <a:xfrm>
            <a:off x="6865143" y="1530926"/>
            <a:ext cx="4266986" cy="18980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22"/>
          <p:cNvPicPr preferRelativeResize="0"/>
          <p:nvPr/>
        </p:nvPicPr>
        <p:blipFill rotWithShape="1">
          <a:blip r:embed="rId4">
            <a:alphaModFix/>
          </a:blip>
          <a:srcRect b="12322" l="20758" r="15150" t="30101"/>
          <a:stretch/>
        </p:blipFill>
        <p:spPr>
          <a:xfrm>
            <a:off x="1214170" y="1624465"/>
            <a:ext cx="3434031" cy="1898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22"/>
          <p:cNvPicPr preferRelativeResize="0"/>
          <p:nvPr/>
        </p:nvPicPr>
        <p:blipFill rotWithShape="1">
          <a:blip r:embed="rId5">
            <a:alphaModFix/>
          </a:blip>
          <a:srcRect b="29682" l="33484" r="36061" t="6870"/>
          <a:stretch/>
        </p:blipFill>
        <p:spPr>
          <a:xfrm>
            <a:off x="917027" y="3635736"/>
            <a:ext cx="2008907" cy="31390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22"/>
          <p:cNvPicPr preferRelativeResize="0"/>
          <p:nvPr/>
        </p:nvPicPr>
        <p:blipFill rotWithShape="1">
          <a:blip r:embed="rId6">
            <a:alphaModFix/>
          </a:blip>
          <a:srcRect b="34721" l="5544" r="3009" t="0"/>
          <a:stretch/>
        </p:blipFill>
        <p:spPr>
          <a:xfrm>
            <a:off x="3588328" y="4048392"/>
            <a:ext cx="4063682" cy="23137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p22"/>
          <p:cNvPicPr preferRelativeResize="0"/>
          <p:nvPr/>
        </p:nvPicPr>
        <p:blipFill rotWithShape="1">
          <a:blip r:embed="rId7">
            <a:alphaModFix/>
          </a:blip>
          <a:srcRect b="47954" l="4546" r="65635" t="14394"/>
          <a:stretch/>
        </p:blipFill>
        <p:spPr>
          <a:xfrm>
            <a:off x="8247388" y="3939042"/>
            <a:ext cx="2884741" cy="27318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/>
          <p:nvPr>
            <p:ph type="title"/>
          </p:nvPr>
        </p:nvSpPr>
        <p:spPr>
          <a:xfrm>
            <a:off x="543697" y="296558"/>
            <a:ext cx="3820886" cy="14151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C00000"/>
                </a:solidFill>
              </a:rPr>
              <a:t>4.Наложение жгута</a:t>
            </a:r>
            <a:endParaRPr/>
          </a:p>
        </p:txBody>
      </p:sp>
      <p:sp>
        <p:nvSpPr>
          <p:cNvPr id="153" name="Google Shape;153;p23"/>
          <p:cNvSpPr/>
          <p:nvPr/>
        </p:nvSpPr>
        <p:spPr>
          <a:xfrm>
            <a:off x="4857677" y="244741"/>
            <a:ext cx="7021286" cy="16158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3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Если Вы </a:t>
            </a:r>
            <a:r>
              <a:rPr b="1" lang="ru-RU" sz="33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НЕ уверены </a:t>
            </a:r>
            <a:r>
              <a:rPr b="1" lang="ru-RU" sz="33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в своих навыках </a:t>
            </a:r>
            <a:endParaRPr b="1" sz="3300">
              <a:solidFill>
                <a:srgbClr val="7030A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33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– жгут </a:t>
            </a:r>
            <a:r>
              <a:rPr b="1" lang="ru-RU" sz="33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НЕ накладывать</a:t>
            </a:r>
            <a:r>
              <a:rPr b="1" lang="ru-RU" sz="33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, т.к.велика вероятность отмирания конечности! </a:t>
            </a:r>
            <a:endParaRPr/>
          </a:p>
        </p:txBody>
      </p:sp>
      <p:sp>
        <p:nvSpPr>
          <p:cNvPr id="154" name="Google Shape;154;p23"/>
          <p:cNvSpPr/>
          <p:nvPr/>
        </p:nvSpPr>
        <p:spPr>
          <a:xfrm>
            <a:off x="207417" y="1905904"/>
            <a:ext cx="11836302" cy="49398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-RU" sz="45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Показания</a:t>
            </a: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для наложения: </a:t>
            </a:r>
            <a:endParaRPr sz="4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любое </a:t>
            </a:r>
            <a:r>
              <a:rPr i="1"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МАССИВНОЕ</a:t>
            </a: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кровотечение на конечности;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i="1"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РАЗМОЗЖЕНИЕ</a:t>
            </a: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(не видно, откуда течет!) или АМП</a:t>
            </a:r>
            <a:r>
              <a:rPr i="1"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</a:t>
            </a: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ТАЦИЯ конечности;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i="1"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ОДИН</a:t>
            </a: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спасатель, но </a:t>
            </a:r>
            <a:r>
              <a:rPr i="1"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МНОГО</a:t>
            </a:r>
            <a:r>
              <a:rPr lang="ru-RU" sz="45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ран, либо много пострадавших.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/>
          <p:nvPr/>
        </p:nvSpPr>
        <p:spPr>
          <a:xfrm>
            <a:off x="444844" y="394416"/>
            <a:ext cx="11335264" cy="4401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ВАЖНО</a:t>
            </a: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 Жгут </a:t>
            </a:r>
            <a:r>
              <a:rPr b="1" i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НЕ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накладывается </a:t>
            </a:r>
            <a:r>
              <a:rPr b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на голую 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конечность!</a:t>
            </a:r>
            <a:endParaRPr b="1" sz="4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 Места наложения: </a:t>
            </a:r>
            <a:r>
              <a:rPr b="1" i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плечо, бедро, шея 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с одной стороны!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3. Нельзя </a:t>
            </a:r>
            <a:r>
              <a:rPr b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закрывать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, должно быть видно!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Записка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под жгутом </a:t>
            </a:r>
            <a:r>
              <a:rPr b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обязательна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5. Оставлять </a:t>
            </a:r>
            <a:r>
              <a:rPr b="1" i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НЕ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более </a:t>
            </a:r>
            <a:r>
              <a:rPr b="1" lang="ru-RU" sz="4000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30 минут</a:t>
            </a:r>
            <a:r>
              <a:rPr b="1" lang="ru-RU" sz="4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!</a:t>
            </a:r>
            <a:endParaRPr/>
          </a:p>
        </p:txBody>
      </p:sp>
      <p:pic>
        <p:nvPicPr>
          <p:cNvPr id="160" name="Google Shape;160;p24"/>
          <p:cNvPicPr preferRelativeResize="0"/>
          <p:nvPr/>
        </p:nvPicPr>
        <p:blipFill rotWithShape="1">
          <a:blip r:embed="rId3">
            <a:alphaModFix/>
          </a:blip>
          <a:srcRect b="17171" l="64811" r="4105" t="43838"/>
          <a:stretch/>
        </p:blipFill>
        <p:spPr>
          <a:xfrm>
            <a:off x="9440562" y="4048653"/>
            <a:ext cx="2215978" cy="2545737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4"/>
          <p:cNvSpPr/>
          <p:nvPr/>
        </p:nvSpPr>
        <p:spPr>
          <a:xfrm>
            <a:off x="1219200" y="5156887"/>
            <a:ext cx="7794171" cy="13234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ЗАПРЕЩЕНО</a:t>
            </a:r>
            <a:r>
              <a:rPr lang="ru-RU" sz="4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накладывать жгут на </a:t>
            </a:r>
            <a:r>
              <a:rPr lang="ru-RU" sz="4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СРЕДНЮЮ ТРЕТЬ ПЛЕЧА!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5"/>
          <p:cNvSpPr txBox="1"/>
          <p:nvPr>
            <p:ph type="title"/>
          </p:nvPr>
        </p:nvSpPr>
        <p:spPr>
          <a:xfrm>
            <a:off x="764058" y="0"/>
            <a:ext cx="10515600" cy="8540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400"/>
              <a:buFont typeface="Calibri"/>
              <a:buNone/>
            </a:pPr>
            <a:r>
              <a:rPr b="1" lang="ru-RU">
                <a:solidFill>
                  <a:srgbClr val="C00000"/>
                </a:solidFill>
              </a:rPr>
              <a:t>Носовые кровотечения</a:t>
            </a:r>
            <a:endParaRPr/>
          </a:p>
        </p:txBody>
      </p:sp>
      <p:pic>
        <p:nvPicPr>
          <p:cNvPr id="167" name="Google Shape;167;p25"/>
          <p:cNvPicPr preferRelativeResize="0"/>
          <p:nvPr/>
        </p:nvPicPr>
        <p:blipFill rotWithShape="1">
          <a:blip r:embed="rId3">
            <a:alphaModFix/>
          </a:blip>
          <a:srcRect b="0" l="0" r="0" t="6008"/>
          <a:stretch/>
        </p:blipFill>
        <p:spPr>
          <a:xfrm>
            <a:off x="2835934" y="838653"/>
            <a:ext cx="6415158" cy="576929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440348" y="626076"/>
            <a:ext cx="11499273" cy="33363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5000"/>
              <a:buFont typeface="Calibri"/>
              <a:buNone/>
            </a:pPr>
            <a:r>
              <a:rPr i="1" lang="ru-RU" sz="5000">
                <a:solidFill>
                  <a:srgbClr val="C00000"/>
                </a:solidFill>
              </a:rPr>
              <a:t>Кровотечение</a:t>
            </a:r>
            <a:r>
              <a:rPr lang="ru-RU" sz="5000">
                <a:solidFill>
                  <a:srgbClr val="C00000"/>
                </a:solidFill>
              </a:rPr>
              <a:t> </a:t>
            </a:r>
            <a:r>
              <a:rPr lang="ru-RU" sz="5000"/>
              <a:t>– это истечение крови из кровеносных сосудов при нарушении целостности или проницаемости их стенки.</a:t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483597" y="4275875"/>
            <a:ext cx="11042073" cy="16312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ru-RU" sz="5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Г</a:t>
            </a:r>
            <a:r>
              <a:rPr b="0" i="0" lang="ru-RU" sz="5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лавная задача первой помощи </a:t>
            </a:r>
            <a:r>
              <a:rPr b="0" i="0" lang="ru-RU" sz="5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скорее остановить кровотечение!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/>
          <p:nvPr/>
        </p:nvSpPr>
        <p:spPr>
          <a:xfrm>
            <a:off x="355404" y="296562"/>
            <a:ext cx="11498845" cy="62478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ru-RU" sz="5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При остановке кровотечения: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действуйте быстро и уверенно!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не обращайте внимания на кровь!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независимо от вида кровотечения – тактика одна!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выбирайте метод, требующий наименьшей затраты времени!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- помните о личной безопасности!</a:t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268384" y="239928"/>
            <a:ext cx="11589328" cy="127021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4230"/>
              <a:buFont typeface="Calibri"/>
              <a:buNone/>
            </a:pPr>
            <a:r>
              <a:rPr lang="ru-RU" sz="4230">
                <a:solidFill>
                  <a:srgbClr val="C00000"/>
                </a:solidFill>
              </a:rPr>
              <a:t>Методы временной остановки кровотечения:</a:t>
            </a:r>
            <a:r>
              <a:rPr lang="ru-RU" sz="3959">
                <a:solidFill>
                  <a:srgbClr val="C00000"/>
                </a:solidFill>
              </a:rPr>
              <a:t> </a:t>
            </a:r>
            <a:br>
              <a:rPr lang="ru-RU" sz="3959">
                <a:solidFill>
                  <a:srgbClr val="C00000"/>
                </a:solidFill>
              </a:rPr>
            </a:br>
            <a:endParaRPr sz="2970"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446314" y="1297753"/>
            <a:ext cx="10959440" cy="51854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200"/>
              <a:buNone/>
            </a:pPr>
            <a:r>
              <a:rPr lang="ru-RU" sz="4200">
                <a:solidFill>
                  <a:srgbClr val="FF0000"/>
                </a:solidFill>
              </a:rPr>
              <a:t>1.</a:t>
            </a:r>
            <a:r>
              <a:rPr lang="ru-RU" sz="4200"/>
              <a:t> </a:t>
            </a:r>
            <a:r>
              <a:rPr b="1" lang="ru-RU" sz="4200" u="sng"/>
              <a:t>Давление</a:t>
            </a:r>
            <a:r>
              <a:rPr lang="ru-RU" sz="4200"/>
              <a:t> на рану руками с последующим наложением давящей повязки.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200"/>
              <a:buNone/>
            </a:pPr>
            <a:r>
              <a:rPr lang="ru-RU" sz="4200">
                <a:solidFill>
                  <a:srgbClr val="FF0000"/>
                </a:solidFill>
              </a:rPr>
              <a:t>2 .</a:t>
            </a:r>
            <a:r>
              <a:rPr lang="ru-RU" sz="4200"/>
              <a:t> Максимальное </a:t>
            </a:r>
            <a:r>
              <a:rPr b="1" lang="ru-RU" sz="4200" u="sng"/>
              <a:t>сгибание</a:t>
            </a:r>
            <a:r>
              <a:rPr lang="ru-RU" sz="4200"/>
              <a:t> в суставе с последующей фиксацией в таком положении.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200"/>
              <a:buNone/>
            </a:pPr>
            <a:r>
              <a:rPr lang="ru-RU" sz="4200">
                <a:solidFill>
                  <a:srgbClr val="FF0000"/>
                </a:solidFill>
              </a:rPr>
              <a:t>3.</a:t>
            </a:r>
            <a:r>
              <a:rPr lang="ru-RU" sz="4200"/>
              <a:t> </a:t>
            </a:r>
            <a:r>
              <a:rPr b="1" lang="ru-RU" sz="4200" u="sng"/>
              <a:t>Возвышенное положение </a:t>
            </a:r>
            <a:r>
              <a:rPr lang="ru-RU" sz="4200"/>
              <a:t>конечности.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4200"/>
              <a:buNone/>
            </a:pPr>
            <a:r>
              <a:rPr lang="ru-RU" sz="4200">
                <a:solidFill>
                  <a:srgbClr val="FF0000"/>
                </a:solidFill>
              </a:rPr>
              <a:t>4.</a:t>
            </a:r>
            <a:r>
              <a:rPr lang="ru-RU" sz="4200"/>
              <a:t> Наложение жгута.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200"/>
              <a:buNone/>
            </a:pPr>
            <a:r>
              <a:t/>
            </a:r>
            <a:endParaRPr sz="4200">
              <a:solidFill>
                <a:srgbClr val="C00000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C00000"/>
              </a:buClr>
              <a:buSzPts val="4200"/>
              <a:buNone/>
            </a:pPr>
            <a:r>
              <a:rPr lang="ru-RU" sz="4200">
                <a:solidFill>
                  <a:srgbClr val="C00000"/>
                </a:solidFill>
              </a:rPr>
              <a:t>Любые - можно сочетать!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/>
        </p:nvSpPr>
        <p:spPr>
          <a:xfrm>
            <a:off x="354222" y="1771134"/>
            <a:ext cx="11582400" cy="32951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900"/>
              <a:buFont typeface="Calibri"/>
              <a:buNone/>
            </a:pPr>
            <a:r>
              <a:rPr b="1" i="0" lang="ru-RU" sz="39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1. Давление на рану </a:t>
            </a:r>
            <a:r>
              <a:rPr b="1" i="0" lang="ru-RU" sz="36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проводить ЧЕРЕЗ ткань, </a:t>
            </a:r>
            <a:br>
              <a:rPr b="1" i="0" lang="ru-RU" sz="36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ru-RU" sz="36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НЕ МЕНЕЕ 10-15 минут.</a:t>
            </a:r>
            <a:br>
              <a:rPr b="1" i="0" lang="ru-RU" sz="36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1" i="0" sz="3607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7"/>
              <a:buFont typeface="Calibri"/>
              <a:buNone/>
            </a:pPr>
            <a:r>
              <a:rPr b="1" i="0" lang="ru-RU" sz="3607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Рана глубокая –заполните ее салфетками/тканью.</a:t>
            </a:r>
            <a:endParaRPr b="1" i="0" sz="3607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>
            <p:ph idx="1" type="body"/>
          </p:nvPr>
        </p:nvSpPr>
        <p:spPr>
          <a:xfrm>
            <a:off x="271847" y="190059"/>
            <a:ext cx="11623590" cy="38751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500"/>
              <a:buNone/>
            </a:pPr>
            <a:r>
              <a:rPr lang="ru-RU" sz="3500">
                <a:solidFill>
                  <a:srgbClr val="C00000"/>
                </a:solidFill>
              </a:rPr>
              <a:t>Давящая повязка: </a:t>
            </a:r>
            <a:r>
              <a:rPr lang="ru-RU" sz="3500">
                <a:solidFill>
                  <a:srgbClr val="002060"/>
                </a:solidFill>
              </a:rPr>
              <a:t>т</a:t>
            </a:r>
            <a:r>
              <a:rPr i="1" lang="ru-RU" sz="3500">
                <a:solidFill>
                  <a:srgbClr val="002060"/>
                </a:solidFill>
              </a:rPr>
              <a:t>ехника наложения </a:t>
            </a:r>
            <a:endParaRPr sz="3500">
              <a:solidFill>
                <a:srgbClr val="002060"/>
              </a:solidFill>
            </a:endParaRPr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ru-RU" sz="3500"/>
              <a:t>на рану – ЧИСТУЮ (лучше стерильную) салфетку/ткань, ПОВЕРХ нее – ВАЛИК бинта, либо плотно свернутый комок ваты/ткани;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ru-RU" sz="3500"/>
              <a:t>ТУГО забинтовать круговыми ходами бинта;</a:t>
            </a:r>
            <a:endParaRPr/>
          </a:p>
          <a:p>
            <a:pPr indent="-228600" lvl="0" marL="2286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Char char="-"/>
            </a:pPr>
            <a:r>
              <a:rPr lang="ru-RU" sz="3500"/>
              <a:t>идеален для давящей повязки – индивидуальный перевязочный пакет.</a:t>
            </a:r>
            <a:endParaRPr/>
          </a:p>
        </p:txBody>
      </p:sp>
      <p:pic>
        <p:nvPicPr>
          <p:cNvPr id="114" name="Google Shape;114;p18"/>
          <p:cNvPicPr preferRelativeResize="0"/>
          <p:nvPr/>
        </p:nvPicPr>
        <p:blipFill rotWithShape="1">
          <a:blip r:embed="rId3">
            <a:alphaModFix/>
          </a:blip>
          <a:srcRect b="4611" l="5959" r="51819" t="56330"/>
          <a:stretch/>
        </p:blipFill>
        <p:spPr>
          <a:xfrm>
            <a:off x="5425205" y="3589937"/>
            <a:ext cx="4484915" cy="311154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9"/>
          <p:cNvSpPr/>
          <p:nvPr/>
        </p:nvSpPr>
        <p:spPr>
          <a:xfrm>
            <a:off x="96982" y="1243914"/>
            <a:ext cx="12095017" cy="47089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ВАЖНО</a:t>
            </a: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когда рана пропитается кровью – наложите еще одну повязку ПОВЕРХ первой!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5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На сосуды шеи можно накладывать только через руку!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0"/>
          <p:cNvSpPr txBox="1"/>
          <p:nvPr>
            <p:ph type="title"/>
          </p:nvPr>
        </p:nvSpPr>
        <p:spPr>
          <a:xfrm>
            <a:off x="311726" y="5916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3500"/>
              <a:buFont typeface="Calibri"/>
              <a:buNone/>
            </a:pPr>
            <a:r>
              <a:rPr b="1" lang="ru-RU" sz="3500">
                <a:solidFill>
                  <a:srgbClr val="C00000"/>
                </a:solidFill>
              </a:rPr>
              <a:t>2. Максимальное сгибание в суставе с последующей фиксацией в таком положении: </a:t>
            </a:r>
            <a:endParaRPr/>
          </a:p>
        </p:txBody>
      </p:sp>
      <p:sp>
        <p:nvSpPr>
          <p:cNvPr id="125" name="Google Shape;125;p20"/>
          <p:cNvSpPr txBox="1"/>
          <p:nvPr>
            <p:ph idx="1" type="body"/>
          </p:nvPr>
        </p:nvSpPr>
        <p:spPr>
          <a:xfrm>
            <a:off x="134987" y="1443897"/>
            <a:ext cx="11783292" cy="5414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ru-RU" sz="3600"/>
              <a:t>Возможно при ранении: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ru-RU" sz="3600"/>
              <a:t>- подключичной артерии</a:t>
            </a:r>
            <a:endParaRPr sz="36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ru-RU" sz="3600"/>
              <a:t>- подмышечной артерии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r>
              <a:t/>
            </a:r>
            <a:endParaRPr sz="9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ru-RU" sz="3600"/>
              <a:t>- плечевой и локтевой артерий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</a:pPr>
            <a:r>
              <a:t/>
            </a:r>
            <a:endParaRPr sz="900"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rPr lang="ru-RU" sz="3600"/>
              <a:t>			</a:t>
            </a:r>
            <a:endParaRPr/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3">
            <a:alphaModFix/>
          </a:blip>
          <a:srcRect b="44848" l="76060" r="12424" t="36162"/>
          <a:stretch/>
        </p:blipFill>
        <p:spPr>
          <a:xfrm>
            <a:off x="5446226" y="1273138"/>
            <a:ext cx="1712455" cy="2118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 rotWithShape="1">
          <a:blip r:embed="rId3">
            <a:alphaModFix/>
          </a:blip>
          <a:srcRect b="46263" l="87423" r="1818" t="41818"/>
          <a:stretch/>
        </p:blipFill>
        <p:spPr>
          <a:xfrm>
            <a:off x="5424428" y="3600525"/>
            <a:ext cx="1709540" cy="142060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8" name="Google Shape;128;p20"/>
          <p:cNvPicPr preferRelativeResize="0"/>
          <p:nvPr/>
        </p:nvPicPr>
        <p:blipFill rotWithShape="1">
          <a:blip r:embed="rId3">
            <a:alphaModFix/>
          </a:blip>
          <a:srcRect b="25859" l="89091" r="1514" t="53534"/>
          <a:stretch/>
        </p:blipFill>
        <p:spPr>
          <a:xfrm>
            <a:off x="7476958" y="4406369"/>
            <a:ext cx="1559950" cy="22102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1"/>
          <p:cNvSpPr txBox="1"/>
          <p:nvPr/>
        </p:nvSpPr>
        <p:spPr>
          <a:xfrm>
            <a:off x="134987" y="602135"/>
            <a:ext cx="11783292" cy="5414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Возможно при ранении: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подколенной артерии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 бедренной артерии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sz="4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ru-RU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артерий голени и стопы</a:t>
            </a:r>
            <a:endParaRPr/>
          </a:p>
          <a:p>
            <a:pPr indent="-50800" lvl="0" marL="228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21"/>
          <p:cNvPicPr preferRelativeResize="0"/>
          <p:nvPr/>
        </p:nvPicPr>
        <p:blipFill rotWithShape="1">
          <a:blip r:embed="rId3">
            <a:alphaModFix/>
          </a:blip>
          <a:srcRect b="15152" l="76363" r="9696" t="69899"/>
          <a:stretch/>
        </p:blipFill>
        <p:spPr>
          <a:xfrm>
            <a:off x="6288196" y="724930"/>
            <a:ext cx="2714034" cy="218302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21"/>
          <p:cNvPicPr preferRelativeResize="0"/>
          <p:nvPr/>
        </p:nvPicPr>
        <p:blipFill rotWithShape="1">
          <a:blip r:embed="rId4">
            <a:alphaModFix/>
          </a:blip>
          <a:srcRect b="7576" l="19899" r="38484" t="51716"/>
          <a:stretch/>
        </p:blipFill>
        <p:spPr>
          <a:xfrm>
            <a:off x="6296234" y="4820537"/>
            <a:ext cx="2411162" cy="17689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21"/>
          <p:cNvPicPr preferRelativeResize="0"/>
          <p:nvPr/>
        </p:nvPicPr>
        <p:blipFill rotWithShape="1">
          <a:blip r:embed="rId3">
            <a:alphaModFix/>
          </a:blip>
          <a:srcRect b="0" l="76516" r="1665" t="84242"/>
          <a:stretch/>
        </p:blipFill>
        <p:spPr>
          <a:xfrm>
            <a:off x="6277234" y="3036427"/>
            <a:ext cx="3063028" cy="16591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