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3516086" y="3929742"/>
            <a:ext cx="8468095" cy="15150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br>
              <a:rPr b="1" lang="ru-RU" sz="5400">
                <a:solidFill>
                  <a:srgbClr val="C00000"/>
                </a:solidFill>
              </a:rPr>
            </a:br>
            <a:r>
              <a:rPr b="1" lang="ru-RU" sz="5400">
                <a:solidFill>
                  <a:srgbClr val="C00000"/>
                </a:solidFill>
              </a:rPr>
              <a:t> </a:t>
            </a:r>
            <a:r>
              <a:rPr b="1" lang="ru-RU" sz="4410">
                <a:solidFill>
                  <a:srgbClr val="C00000"/>
                </a:solidFill>
              </a:rPr>
              <a:t>инородные тела </a:t>
            </a:r>
            <a:br>
              <a:rPr b="1" lang="ru-RU" sz="4410">
                <a:solidFill>
                  <a:srgbClr val="C00000"/>
                </a:solidFill>
              </a:rPr>
            </a:br>
            <a:r>
              <a:rPr b="1" lang="ru-RU" sz="4410">
                <a:solidFill>
                  <a:srgbClr val="C00000"/>
                </a:solidFill>
              </a:rPr>
              <a:t>в дыхательных путях</a:t>
            </a:r>
            <a:endParaRPr/>
          </a:p>
        </p:txBody>
      </p:sp>
      <p:pic>
        <p:nvPicPr>
          <p:cNvPr descr="18 Обструкция дыхательных путей инородным телом " id="85" name="Google Shape;85;p13"/>
          <p:cNvPicPr preferRelativeResize="0"/>
          <p:nvPr/>
        </p:nvPicPr>
        <p:blipFill rotWithShape="1">
          <a:blip r:embed="rId3">
            <a:alphaModFix/>
          </a:blip>
          <a:srcRect b="5154" l="18687" r="25555" t="25892"/>
          <a:stretch/>
        </p:blipFill>
        <p:spPr>
          <a:xfrm>
            <a:off x="381000" y="3093666"/>
            <a:ext cx="3823855" cy="354662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1153885" y="1527406"/>
            <a:ext cx="10297886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Мелкие предметы – большие опасности</a:t>
            </a:r>
            <a:br>
              <a:rPr b="1" i="0" lang="ru-RU" sz="18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2"/>
          <p:cNvPicPr preferRelativeResize="0"/>
          <p:nvPr/>
        </p:nvPicPr>
        <p:blipFill rotWithShape="1">
          <a:blip r:embed="rId3">
            <a:alphaModFix/>
          </a:blip>
          <a:srcRect b="4006" l="41334" r="2131" t="42019"/>
          <a:stretch/>
        </p:blipFill>
        <p:spPr>
          <a:xfrm>
            <a:off x="246530" y="270783"/>
            <a:ext cx="11685576" cy="6253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476992" y="2036761"/>
            <a:ext cx="11326091" cy="2944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70"/>
              <a:buFont typeface="Arial"/>
              <a:buNone/>
            </a:pPr>
            <a:r>
              <a:rPr b="0" i="0" lang="ru-RU" sz="497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Продолжайте серию из 5 ударов между лопаток и 5 компрессий грудины до момента удаления инородного тела, кашля/крика/плача либо до потери сознания.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914400" y="2122714"/>
            <a:ext cx="10134601" cy="25350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AutoNum type="arabicPeriod"/>
            </a:pPr>
            <a:r>
              <a:rPr lang="ru-RU" sz="5000"/>
              <a:t>Серия ударов - только при наклоне туловища, через колено, спинку стула.</a:t>
            </a:r>
            <a:endParaRPr sz="5000"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285750" y="323850"/>
            <a:ext cx="11696700" cy="1657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</a:pPr>
            <a:r>
              <a:rPr b="1" lang="ru-RU" sz="4500">
                <a:solidFill>
                  <a:srgbClr val="C00000"/>
                </a:solidFill>
              </a:rPr>
              <a:t>Прием Геймлиха</a:t>
            </a:r>
            <a:br>
              <a:rPr b="1" lang="ru-RU" sz="4500">
                <a:solidFill>
                  <a:srgbClr val="C00000"/>
                </a:solidFill>
              </a:rPr>
            </a:br>
            <a:r>
              <a:rPr b="1" lang="ru-RU" sz="4500">
                <a:solidFill>
                  <a:srgbClr val="002060"/>
                </a:solidFill>
              </a:rPr>
              <a:t>для детей старше 1 года и взрослых: </a:t>
            </a:r>
            <a:r>
              <a:rPr b="1" lang="ru-RU" sz="4500">
                <a:solidFill>
                  <a:srgbClr val="C00000"/>
                </a:solidFill>
              </a:rPr>
              <a:t>в сознании!</a:t>
            </a:r>
            <a:endParaRPr/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0" r="50000" t="54358"/>
          <a:stretch/>
        </p:blipFill>
        <p:spPr>
          <a:xfrm>
            <a:off x="8559510" y="3829051"/>
            <a:ext cx="2980561" cy="279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4"/>
          <p:cNvPicPr preferRelativeResize="0"/>
          <p:nvPr/>
        </p:nvPicPr>
        <p:blipFill rotWithShape="1">
          <a:blip r:embed="rId4">
            <a:alphaModFix/>
          </a:blip>
          <a:srcRect b="54142" l="6808" r="66290" t="7475"/>
          <a:stretch/>
        </p:blipFill>
        <p:spPr>
          <a:xfrm>
            <a:off x="5231449" y="3813572"/>
            <a:ext cx="3245802" cy="2828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/>
        </p:nvSpPr>
        <p:spPr>
          <a:xfrm>
            <a:off x="142876" y="274864"/>
            <a:ext cx="10382250" cy="635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Серия компрессий: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вы позади, обхватываете руками поясницу;</a:t>
            </a:r>
            <a:endParaRPr/>
          </a:p>
          <a:p>
            <a:pPr indent="-2667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-"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одна рука в кулак и на животе между мечевидным отростком грудины и пупком; другая рука обхватывает кулак;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сделайте 5 резких толчков снизу вверх.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Повторяйте прием, пока инородное тело не выскочит из горла и дыхательные пути не освободятся, либо до потери сознания.</a:t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 b="9930" l="61197" r="5666" t="24652"/>
          <a:stretch/>
        </p:blipFill>
        <p:spPr>
          <a:xfrm>
            <a:off x="10461782" y="3897085"/>
            <a:ext cx="1701643" cy="2516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4">
            <a:alphaModFix/>
          </a:blip>
          <a:srcRect b="49999" l="58739" r="10335" t="6385"/>
          <a:stretch/>
        </p:blipFill>
        <p:spPr>
          <a:xfrm>
            <a:off x="10300575" y="1786619"/>
            <a:ext cx="1872375" cy="189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6571" y="1132052"/>
            <a:ext cx="4275429" cy="42781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>
            <p:ph type="title"/>
          </p:nvPr>
        </p:nvSpPr>
        <p:spPr>
          <a:xfrm>
            <a:off x="1264227" y="8730"/>
            <a:ext cx="9289473" cy="8961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C00000"/>
                </a:solidFill>
              </a:rPr>
              <a:t>Если пострадавший тучный: 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9525" y="786492"/>
            <a:ext cx="8567057" cy="5919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Прием Геймлиха в положении лежа на спине (эпигастральные толчки):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- вы верхом на бедрах лицом к голове;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- руки в замке и на животе между мечевидным отростком грудины и пупком;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r>
              <a:rPr lang="ru-RU" sz="4200"/>
              <a:t>- весом тела энергично давите на живот от себя вверх к диафрагме;</a:t>
            </a:r>
            <a:endParaRPr sz="4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/>
          <p:nvPr/>
        </p:nvSpPr>
        <p:spPr>
          <a:xfrm>
            <a:off x="1257300" y="1076236"/>
            <a:ext cx="9515475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Важно</a:t>
            </a:r>
            <a:r>
              <a:rPr lang="ru-RU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голова пострадавшего не должна быть повернута в сторону!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Повторяйте до освобождения дыхательных путей, либо до потери сознания.</a:t>
            </a:r>
            <a:endParaRPr sz="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646834" y="4683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959"/>
              <a:buFont typeface="Calibri"/>
              <a:buNone/>
            </a:pPr>
            <a:r>
              <a:rPr b="1" lang="ru-RU" sz="3959">
                <a:solidFill>
                  <a:srgbClr val="C00000"/>
                </a:solidFill>
              </a:rPr>
              <a:t>Если перед Вами беременная женщина на поздних сроках беременности:</a:t>
            </a:r>
            <a:endParaRPr/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268061" y="1936296"/>
            <a:ext cx="7713889" cy="4207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Обычный прием Геймлиха, </a:t>
            </a:r>
            <a:endParaRPr sz="5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None/>
            </a:pPr>
            <a:r>
              <a:rPr lang="ru-RU" sz="5000">
                <a:solidFill>
                  <a:srgbClr val="C00000"/>
                </a:solidFill>
              </a:rPr>
              <a:t>НО</a:t>
            </a:r>
            <a:r>
              <a:rPr lang="ru-RU" sz="5000"/>
              <a:t> надавливаете выше – </a:t>
            </a:r>
            <a:r>
              <a:rPr lang="ru-RU" sz="5000">
                <a:solidFill>
                  <a:srgbClr val="002060"/>
                </a:solidFill>
              </a:rPr>
              <a:t>НЕ</a:t>
            </a:r>
            <a:r>
              <a:rPr lang="ru-RU" sz="5000"/>
              <a:t> </a:t>
            </a:r>
            <a:endParaRPr sz="5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</a:pPr>
            <a:r>
              <a:rPr lang="ru-RU" sz="5000"/>
              <a:t>на живот, а на середину грудной клетки, соблюдая осторожность.</a:t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 rotWithShape="1">
          <a:blip r:embed="rId3">
            <a:alphaModFix/>
          </a:blip>
          <a:srcRect b="8061" l="2272" r="62074" t="18206"/>
          <a:stretch/>
        </p:blipFill>
        <p:spPr>
          <a:xfrm>
            <a:off x="8143080" y="1387098"/>
            <a:ext cx="4039395" cy="468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190501" y="1187448"/>
            <a:ext cx="11763374" cy="46132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None/>
            </a:pPr>
            <a:r>
              <a:rPr b="1" lang="ru-RU" sz="6000">
                <a:solidFill>
                  <a:srgbClr val="C00000"/>
                </a:solidFill>
              </a:rPr>
              <a:t>Если инородное тело извлечь не получается и пострадавший теряет сознание –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6000"/>
              <a:buNone/>
            </a:pPr>
            <a:r>
              <a:rPr b="1" lang="ru-RU" sz="6000">
                <a:solidFill>
                  <a:srgbClr val="C00000"/>
                </a:solidFill>
              </a:rPr>
              <a:t>немедленно начинайте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6000"/>
              <a:buNone/>
            </a:pPr>
            <a:r>
              <a:rPr b="1" lang="ru-RU" sz="6000">
                <a:solidFill>
                  <a:srgbClr val="C00000"/>
                </a:solidFill>
              </a:rPr>
              <a:t>сердечно-легочную реанимацию!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190501" y="657225"/>
            <a:ext cx="6466114" cy="2656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500"/>
              <a:buFont typeface="Calibri"/>
              <a:buNone/>
            </a:pPr>
            <a:r>
              <a:rPr b="1" lang="ru-RU" sz="4500">
                <a:solidFill>
                  <a:srgbClr val="C00000"/>
                </a:solidFill>
              </a:rPr>
              <a:t>Инородное тело дыхательных путей </a:t>
            </a:r>
            <a:r>
              <a:rPr lang="ru-RU" sz="4500"/>
              <a:t>– любой предмет в просвете дыхательных путей.</a:t>
            </a:r>
            <a:endParaRPr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37804" y="3765096"/>
            <a:ext cx="5158839" cy="2754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lang="ru-RU" sz="4500"/>
              <a:t>Самые опасные –  в </a:t>
            </a:r>
            <a:r>
              <a:rPr lang="ru-RU" sz="4500" u="sng"/>
              <a:t>гортани</a:t>
            </a:r>
            <a:r>
              <a:rPr lang="ru-RU" sz="4500"/>
              <a:t> и </a:t>
            </a:r>
            <a:r>
              <a:rPr lang="ru-RU" sz="4500" u="sng"/>
              <a:t>трахее</a:t>
            </a:r>
            <a:r>
              <a:rPr lang="ru-RU" sz="4500"/>
              <a:t> </a:t>
            </a:r>
            <a:endParaRPr sz="45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lang="ru-RU" sz="4500"/>
              <a:t>(самое узкое место)!</a:t>
            </a:r>
            <a:endParaRPr sz="4500"/>
          </a:p>
        </p:txBody>
      </p:sp>
      <p:sp>
        <p:nvSpPr>
          <p:cNvPr id="93" name="Google Shape;93;p14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0" l="0" r="0" t="12327"/>
          <a:stretch/>
        </p:blipFill>
        <p:spPr>
          <a:xfrm>
            <a:off x="6166757" y="69347"/>
            <a:ext cx="5987143" cy="6750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b="6229" l="63915" r="0" t="41515"/>
          <a:stretch/>
        </p:blipFill>
        <p:spPr>
          <a:xfrm>
            <a:off x="9741478" y="4347936"/>
            <a:ext cx="2244436" cy="235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5"/>
          <p:cNvSpPr txBox="1"/>
          <p:nvPr>
            <p:ph type="title"/>
          </p:nvPr>
        </p:nvSpPr>
        <p:spPr>
          <a:xfrm>
            <a:off x="992331" y="1407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C00000"/>
                </a:solidFill>
              </a:rPr>
              <a:t>Обструкция дыхательных путей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354031" y="1849211"/>
            <a:ext cx="4046519" cy="3722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500"/>
              <a:buNone/>
            </a:pPr>
            <a:r>
              <a:rPr lang="ru-RU" sz="4500">
                <a:solidFill>
                  <a:srgbClr val="002060"/>
                </a:solidFill>
              </a:rPr>
              <a:t>1. Полная</a:t>
            </a:r>
            <a:r>
              <a:rPr lang="ru-RU" sz="4500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</a:pPr>
            <a:r>
              <a:rPr lang="ru-RU" sz="4500"/>
              <a:t>Пострадавший</a:t>
            </a:r>
            <a:endParaRPr/>
          </a:p>
          <a:p>
            <a:pPr indent="-285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500"/>
              <a:buChar char="•"/>
            </a:pPr>
            <a:r>
              <a:rPr lang="ru-RU" sz="4500">
                <a:solidFill>
                  <a:srgbClr val="C00000"/>
                </a:solidFill>
              </a:rPr>
              <a:t>НЕ</a:t>
            </a:r>
            <a:r>
              <a:rPr lang="ru-RU" sz="4500"/>
              <a:t> кашляет,</a:t>
            </a:r>
            <a:endParaRPr/>
          </a:p>
          <a:p>
            <a:pPr indent="-285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500"/>
              <a:buChar char="•"/>
            </a:pPr>
            <a:r>
              <a:rPr lang="ru-RU" sz="4500">
                <a:solidFill>
                  <a:srgbClr val="C00000"/>
                </a:solidFill>
              </a:rPr>
              <a:t>НЕ</a:t>
            </a:r>
            <a:r>
              <a:rPr lang="ru-RU" sz="4500"/>
              <a:t> говорит,</a:t>
            </a:r>
            <a:endParaRPr/>
          </a:p>
          <a:p>
            <a:pPr indent="-2857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4500"/>
              <a:buChar char="•"/>
            </a:pPr>
            <a:r>
              <a:rPr lang="ru-RU" sz="4500">
                <a:solidFill>
                  <a:srgbClr val="C00000"/>
                </a:solidFill>
              </a:rPr>
              <a:t>НЕ</a:t>
            </a:r>
            <a:r>
              <a:rPr lang="ru-RU" sz="4500"/>
              <a:t> дышит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103" name="Google Shape;103;p15"/>
          <p:cNvSpPr/>
          <p:nvPr/>
        </p:nvSpPr>
        <p:spPr>
          <a:xfrm>
            <a:off x="7267575" y="1833860"/>
            <a:ext cx="4629150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испуг на лице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синюшность лица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потеря сознания!</a:t>
            </a:r>
            <a:endParaRPr sz="4500" u="sng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4895850" y="2447925"/>
            <a:ext cx="1295400" cy="115252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1905000" y="1240266"/>
            <a:ext cx="8525123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Частичная</a:t>
            </a: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кашель, рвота,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дыхание шумное или хриплое,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говорит, голос осипший,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двигательное возбуждение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4500" u="sng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сознание сохранено!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77140" y="185448"/>
            <a:ext cx="10515600" cy="997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C00000"/>
                </a:solidFill>
              </a:rPr>
              <a:t>Первая помощь: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66033" y="1348468"/>
            <a:ext cx="11521168" cy="48999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15"/>
              <a:buNone/>
            </a:pPr>
            <a:r>
              <a:rPr lang="ru-RU" sz="5015"/>
              <a:t>1) </a:t>
            </a:r>
            <a:r>
              <a:rPr lang="ru-RU" sz="5015">
                <a:solidFill>
                  <a:srgbClr val="C00000"/>
                </a:solidFill>
              </a:rPr>
              <a:t>Неполная</a:t>
            </a:r>
            <a:r>
              <a:rPr lang="ru-RU" sz="5015"/>
              <a:t> обструкция:</a:t>
            </a:r>
            <a:endParaRPr sz="5015"/>
          </a:p>
          <a:p>
            <a:pPr indent="-318452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Вызовите бригаду СМП (НЕ пытайтесь отвезти в больницу!).</a:t>
            </a:r>
            <a:endParaRPr/>
          </a:p>
          <a:p>
            <a:pPr indent="-318452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НЕ мешайте кашлять – это самое эффективное средство!</a:t>
            </a:r>
            <a:endParaRPr/>
          </a:p>
          <a:p>
            <a:pPr indent="-318452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НЕ стучите по спине.</a:t>
            </a:r>
            <a:endParaRPr sz="5015"/>
          </a:p>
          <a:p>
            <a:pPr indent="-318452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15"/>
              <a:buChar char="•"/>
            </a:pPr>
            <a:r>
              <a:rPr lang="ru-RU" sz="5015"/>
              <a:t>Если кашля нет, но в сознании: выполните прием Геймлиха.</a:t>
            </a:r>
            <a:endParaRPr sz="5015"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327932" y="1329419"/>
            <a:ext cx="11511643" cy="3718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b="0" i="0" lang="ru-RU" sz="5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полная</a:t>
            </a: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обструкция: если еще в сознании - поторопитесь выполнить прием Геймлиха!</a:t>
            </a:r>
            <a:endParaRPr/>
          </a:p>
          <a:p>
            <a:pPr indent="-3175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•"/>
            </a:pPr>
            <a:r>
              <a:rPr b="0" i="0" lang="ru-RU" sz="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уже без сознания – начинайте сердечно-легочную реанимацию!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53738" l="6061" r="64697" t="18585"/>
          <a:stretch/>
        </p:blipFill>
        <p:spPr>
          <a:xfrm>
            <a:off x="3790951" y="3435621"/>
            <a:ext cx="4114376" cy="327898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/>
          <p:nvPr>
            <p:ph type="title"/>
          </p:nvPr>
        </p:nvSpPr>
        <p:spPr>
          <a:xfrm>
            <a:off x="723034" y="103980"/>
            <a:ext cx="10515600" cy="830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b="1" lang="ru-RU">
                <a:solidFill>
                  <a:srgbClr val="C00000"/>
                </a:solidFill>
              </a:rPr>
              <a:t>Прием Геймлиха</a:t>
            </a:r>
            <a:endParaRPr b="1">
              <a:solidFill>
                <a:srgbClr val="C00000"/>
              </a:solidFill>
            </a:endParaRPr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295275" y="945695"/>
            <a:ext cx="11601450" cy="2292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000"/>
              <a:buNone/>
            </a:pPr>
            <a:r>
              <a:rPr lang="ru-RU" sz="5000" u="sng">
                <a:solidFill>
                  <a:srgbClr val="002060"/>
                </a:solidFill>
              </a:rPr>
              <a:t>Для младенцев (до 1 года): </a:t>
            </a:r>
            <a:r>
              <a:rPr lang="ru-RU" sz="5000" u="sng">
                <a:solidFill>
                  <a:srgbClr val="C00000"/>
                </a:solidFill>
              </a:rPr>
              <a:t>в сознании!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AutoNum type="arabicPeriod"/>
            </a:pPr>
            <a:r>
              <a:rPr lang="ru-RU" sz="5000"/>
              <a:t>Очистите ротовую полость.</a:t>
            </a:r>
            <a:endParaRPr/>
          </a:p>
          <a:p>
            <a:pPr indent="-514350" lvl="0" marL="51435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AutoNum type="arabicPeriod"/>
            </a:pPr>
            <a:r>
              <a:rPr lang="ru-RU" sz="5000"/>
              <a:t>Выполните серию из 5 ударов между лопаток:</a:t>
            </a:r>
            <a:endParaRPr sz="50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 rotWithShape="1">
          <a:blip r:embed="rId3">
            <a:alphaModFix/>
          </a:blip>
          <a:srcRect b="53738" l="6061" r="64697" t="18585"/>
          <a:stretch/>
        </p:blipFill>
        <p:spPr>
          <a:xfrm>
            <a:off x="1" y="1228725"/>
            <a:ext cx="5760710" cy="459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3">
            <a:alphaModFix/>
          </a:blip>
          <a:srcRect b="53333" l="63635" r="7273" t="18586"/>
          <a:stretch/>
        </p:blipFill>
        <p:spPr>
          <a:xfrm>
            <a:off x="5872268" y="1238251"/>
            <a:ext cx="6319732" cy="4575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133350" y="440870"/>
            <a:ext cx="11925300" cy="605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Переверните на спину. Положите себе на бедро или другую твердую поверхность головой ниже грудной клетки.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Сделайте 5 быстрых толчков, сжимая грудь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1/3 высоты грудной клетки.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Если есть маникюр –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</a:pPr>
            <a:r>
              <a:rPr b="0" i="0" lang="ru-RU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можно выполнять костяшками пальцев.</a:t>
            </a:r>
            <a:endParaRPr b="0" i="0" sz="4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53333" l="63635" r="7273" t="18586"/>
          <a:stretch/>
        </p:blipFill>
        <p:spPr>
          <a:xfrm>
            <a:off x="7706225" y="3514724"/>
            <a:ext cx="3583109" cy="2594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