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384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C19347C7-1FE8-4B5D-952D-48C65A4A52D5}">
  <a:tblStyle styleId="{C19347C7-1FE8-4B5D-952D-48C65A4A52D5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E8EBF5"/>
          </a:solidFill>
        </a:fill>
      </a:tcStyle>
    </a:wholeTbl>
    <a:band1H>
      <a:tcTxStyle/>
      <a:tcStyle>
        <a:fill>
          <a:solidFill>
            <a:srgbClr val="CDD4EA"/>
          </a:solidFill>
        </a:fill>
      </a:tcStyle>
    </a:band1H>
    <a:band2H>
      <a:tcTxStyle/>
    </a:band2H>
    <a:band1V>
      <a:tcTxStyle/>
      <a:tcStyle>
        <a:fill>
          <a:solidFill>
            <a:srgbClr val="CDD4EA"/>
          </a:solidFill>
        </a:fill>
      </a:tcStyle>
    </a:band1V>
    <a:band2V>
      <a:tcTxStyle/>
    </a:band2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fill>
          <a:solidFill>
            <a:schemeClr val="accent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</a:tcBdr>
        <a:fill>
          <a:solidFill>
            <a:schemeClr val="accent1"/>
          </a:solidFill>
        </a:fill>
      </a:tcStyle>
    </a:lastRow>
    <a:seCell>
      <a:tcTxStyle/>
    </a:seCell>
    <a:swCell>
      <a:tcTxStyle/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</a:tcBdr>
        <a:fill>
          <a:solidFill>
            <a:schemeClr val="accent1"/>
          </a:solidFill>
        </a:fill>
      </a:tcStyle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384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2" Type="http://schemas.openxmlformats.org/officeDocument/2006/relationships/slide" Target="slides/slide6.xml"/><Relationship Id="rId9" Type="http://schemas.openxmlformats.org/officeDocument/2006/relationships/slide" Target="slides/slide3.xml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2" name="Google Shape;92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8" name="Google Shape;98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3" name="Google Shape;103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1" name="Google Shape;111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8" name="Google Shape;118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Титульный слайд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2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4" name="Google Shape;14;p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Заголовок и вертикальный текст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1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Вертикальный заголовок и текст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2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Заголовок и объект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3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Заголовок раздела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4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Два объекта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5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" name="Google Shape;32;p5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" name="Google Shape;33;p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Сравнение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6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6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9" name="Google Shape;39;p6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6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1" name="Google Shape;41;p6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Только заголовок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Пустой слайд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Объект с подписью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9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8" name="Google Shape;58;p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Рисунок с подписью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0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4" name="Google Shape;64;p10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5" name="Google Shape;65;p1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4.jpg"/><Relationship Id="rId4" Type="http://schemas.openxmlformats.org/officeDocument/2006/relationships/image" Target="../media/image2.jpg"/><Relationship Id="rId5" Type="http://schemas.openxmlformats.org/officeDocument/2006/relationships/image" Target="../media/image5.jpg"/><Relationship Id="rId6" Type="http://schemas.openxmlformats.org/officeDocument/2006/relationships/image" Target="../media/image1.jpg"/><Relationship Id="rId7" Type="http://schemas.openxmlformats.org/officeDocument/2006/relationships/image" Target="../media/image6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.jpg"/><Relationship Id="rId4" Type="http://schemas.openxmlformats.org/officeDocument/2006/relationships/image" Target="../media/image7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3"/>
          <p:cNvSpPr txBox="1"/>
          <p:nvPr>
            <p:ph type="ctrTitle"/>
          </p:nvPr>
        </p:nvSpPr>
        <p:spPr>
          <a:xfrm>
            <a:off x="1524000" y="1759672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</a:pPr>
            <a:r>
              <a:rPr b="1" lang="ru-RU" sz="5400"/>
              <a:t>Ожоги – как избежать страшных последствий?</a:t>
            </a:r>
            <a:endParaRPr/>
          </a:p>
        </p:txBody>
      </p:sp>
      <p:pic>
        <p:nvPicPr>
          <p:cNvPr id="85" name="Google Shape;85;p13"/>
          <p:cNvPicPr preferRelativeResize="0"/>
          <p:nvPr/>
        </p:nvPicPr>
        <p:blipFill rotWithShape="1">
          <a:blip r:embed="rId3">
            <a:alphaModFix/>
          </a:blip>
          <a:srcRect b="16699" l="4546" r="3598" t="15933"/>
          <a:stretch/>
        </p:blipFill>
        <p:spPr>
          <a:xfrm>
            <a:off x="1" y="4897224"/>
            <a:ext cx="3602182" cy="1960776"/>
          </a:xfrm>
          <a:prstGeom prst="rect">
            <a:avLst/>
          </a:prstGeom>
          <a:noFill/>
          <a:ln>
            <a:noFill/>
          </a:ln>
        </p:spPr>
      </p:pic>
      <p:pic>
        <p:nvPicPr>
          <p:cNvPr id="86" name="Google Shape;86;p1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270448" y="4897224"/>
            <a:ext cx="3921552" cy="1960776"/>
          </a:xfrm>
          <a:prstGeom prst="rect">
            <a:avLst/>
          </a:prstGeom>
          <a:noFill/>
          <a:ln>
            <a:noFill/>
          </a:ln>
        </p:spPr>
      </p:pic>
      <p:pic>
        <p:nvPicPr>
          <p:cNvPr id="87" name="Google Shape;87;p13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471631" y="48523"/>
            <a:ext cx="1447768" cy="1447768"/>
          </a:xfrm>
          <a:prstGeom prst="rect">
            <a:avLst/>
          </a:prstGeom>
          <a:noFill/>
          <a:ln>
            <a:noFill/>
          </a:ln>
        </p:spPr>
      </p:pic>
      <p:pic>
        <p:nvPicPr>
          <p:cNvPr id="88" name="Google Shape;88;p13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5077574" y="41419"/>
            <a:ext cx="1767148" cy="1447768"/>
          </a:xfrm>
          <a:prstGeom prst="rect">
            <a:avLst/>
          </a:prstGeom>
          <a:noFill/>
          <a:ln>
            <a:noFill/>
          </a:ln>
        </p:spPr>
      </p:pic>
      <p:pic>
        <p:nvPicPr>
          <p:cNvPr id="89" name="Google Shape;89;p13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9710089" y="48523"/>
            <a:ext cx="2171652" cy="144776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4"/>
          <p:cNvSpPr txBox="1"/>
          <p:nvPr>
            <p:ph type="title"/>
          </p:nvPr>
        </p:nvSpPr>
        <p:spPr>
          <a:xfrm>
            <a:off x="838200" y="18256"/>
            <a:ext cx="10515600" cy="9396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4400"/>
              <a:buFont typeface="Calibri"/>
              <a:buNone/>
            </a:pPr>
            <a:r>
              <a:rPr i="1" lang="ru-RU">
                <a:solidFill>
                  <a:srgbClr val="FF0000"/>
                </a:solidFill>
              </a:rPr>
              <a:t>Ожоги</a:t>
            </a:r>
            <a:endParaRPr i="1">
              <a:solidFill>
                <a:srgbClr val="FF0000"/>
              </a:solidFill>
            </a:endParaRPr>
          </a:p>
        </p:txBody>
      </p:sp>
      <p:sp>
        <p:nvSpPr>
          <p:cNvPr id="95" name="Google Shape;95;p14"/>
          <p:cNvSpPr txBox="1"/>
          <p:nvPr>
            <p:ph idx="1" type="body"/>
          </p:nvPr>
        </p:nvSpPr>
        <p:spPr>
          <a:xfrm>
            <a:off x="255370" y="925286"/>
            <a:ext cx="11755394" cy="498124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8575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alibri"/>
              <a:buChar char="-"/>
            </a:pPr>
            <a:r>
              <a:rPr lang="ru-RU" sz="4500"/>
              <a:t>повреждение тканей, вызванное температурным, химическим (щелочи, кислоты, соли тяжелых металлов и др.), лучевым или электрическим воздействием. 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500"/>
              <a:buNone/>
            </a:pPr>
            <a:r>
              <a:t/>
            </a:r>
            <a:endParaRPr sz="4500"/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2060"/>
              </a:buClr>
              <a:buSzPts val="4500"/>
              <a:buNone/>
            </a:pPr>
            <a:r>
              <a:rPr lang="ru-RU" sz="4500">
                <a:solidFill>
                  <a:srgbClr val="002060"/>
                </a:solidFill>
              </a:rPr>
              <a:t>6% от общего вида травм.</a:t>
            </a:r>
            <a:endParaRPr sz="4500">
              <a:solidFill>
                <a:srgbClr val="002060"/>
              </a:solidFill>
            </a:endParaRPr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2060"/>
              </a:buClr>
              <a:buSzPts val="4500"/>
              <a:buNone/>
            </a:pPr>
            <a:r>
              <a:rPr lang="ru-RU" sz="4500">
                <a:solidFill>
                  <a:srgbClr val="002060"/>
                </a:solidFill>
              </a:rPr>
              <a:t>Каждый третий обожженный – ребенок!</a:t>
            </a:r>
            <a:endParaRPr/>
          </a:p>
          <a:p>
            <a:pPr indent="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900"/>
              <a:buFont typeface="Calibri"/>
              <a:buNone/>
            </a:pPr>
            <a:r>
              <a:t/>
            </a:r>
            <a:endParaRPr sz="39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15"/>
          <p:cNvSpPr txBox="1"/>
          <p:nvPr>
            <p:ph idx="1" type="body"/>
          </p:nvPr>
        </p:nvSpPr>
        <p:spPr>
          <a:xfrm>
            <a:off x="838200" y="823785"/>
            <a:ext cx="10515600" cy="48850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i="1" lang="ru-RU" sz="4000"/>
              <a:t>В зависимости от </a:t>
            </a:r>
            <a:r>
              <a:rPr i="1" lang="ru-RU" sz="4000" u="sng"/>
              <a:t>поражающего фактора </a:t>
            </a:r>
            <a:r>
              <a:rPr i="1" lang="ru-RU" sz="4000"/>
              <a:t>ожоги:</a:t>
            </a:r>
            <a:endParaRPr/>
          </a:p>
          <a:p>
            <a:pPr indent="-2540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</a:pPr>
            <a:r>
              <a:rPr lang="ru-RU" sz="4000"/>
              <a:t>термические – 80%,</a:t>
            </a:r>
            <a:endParaRPr/>
          </a:p>
          <a:p>
            <a:pPr indent="-2540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</a:pPr>
            <a:r>
              <a:rPr lang="ru-RU" sz="4000"/>
              <a:t>химические,</a:t>
            </a:r>
            <a:endParaRPr/>
          </a:p>
          <a:p>
            <a:pPr indent="-2540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</a:pPr>
            <a:r>
              <a:rPr lang="ru-RU" sz="4000"/>
              <a:t>электрические («метки тока»),</a:t>
            </a:r>
            <a:endParaRPr/>
          </a:p>
          <a:p>
            <a:pPr indent="-2540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</a:pPr>
            <a:r>
              <a:rPr lang="ru-RU" sz="4000"/>
              <a:t>солнечные и другие  лучевые (ионизирующее и инфракрасное излучение)</a:t>
            </a:r>
            <a:endParaRPr/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16"/>
          <p:cNvSpPr txBox="1"/>
          <p:nvPr>
            <p:ph type="title"/>
          </p:nvPr>
        </p:nvSpPr>
        <p:spPr>
          <a:xfrm>
            <a:off x="2245425" y="0"/>
            <a:ext cx="9053945" cy="86015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</a:pPr>
            <a:r>
              <a:rPr lang="ru-RU" sz="3300"/>
              <a:t>Различают </a:t>
            </a:r>
            <a:r>
              <a:rPr i="1" lang="ru-RU" sz="3300">
                <a:solidFill>
                  <a:srgbClr val="FF0000"/>
                </a:solidFill>
              </a:rPr>
              <a:t>3 степени ожога</a:t>
            </a:r>
            <a:endParaRPr sz="3300"/>
          </a:p>
        </p:txBody>
      </p:sp>
      <p:sp>
        <p:nvSpPr>
          <p:cNvPr id="106" name="Google Shape;106;p16"/>
          <p:cNvSpPr txBox="1"/>
          <p:nvPr>
            <p:ph idx="1" type="body"/>
          </p:nvPr>
        </p:nvSpPr>
        <p:spPr>
          <a:xfrm>
            <a:off x="228600" y="3701142"/>
            <a:ext cx="11827823" cy="315685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None/>
            </a:pPr>
            <a:r>
              <a:rPr b="1" i="1" lang="ru-RU" sz="3300"/>
              <a:t>Тяжесть и течение ожоговой болезни зависит от:</a:t>
            </a:r>
            <a:endParaRPr b="1" i="1" sz="3300"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300"/>
              <a:buNone/>
            </a:pPr>
            <a:r>
              <a:rPr lang="ru-RU" sz="3300"/>
              <a:t>- возраст;</a:t>
            </a:r>
            <a:endParaRPr sz="3300"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300"/>
              <a:buNone/>
            </a:pPr>
            <a:r>
              <a:rPr lang="ru-RU" sz="3300"/>
              <a:t>- местоположение ожога;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300"/>
              <a:buNone/>
            </a:pPr>
            <a:r>
              <a:rPr lang="ru-RU" sz="3300"/>
              <a:t>- степень ожога;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300"/>
              <a:buNone/>
            </a:pPr>
            <a:r>
              <a:rPr lang="ru-RU" sz="3300"/>
              <a:t>- площадь поражения – в %, ладонь пострадавшего – это 1%. </a:t>
            </a:r>
            <a:endParaRPr/>
          </a:p>
        </p:txBody>
      </p:sp>
      <p:pic>
        <p:nvPicPr>
          <p:cNvPr id="107" name="Google Shape;107;p16"/>
          <p:cNvPicPr preferRelativeResize="0"/>
          <p:nvPr/>
        </p:nvPicPr>
        <p:blipFill rotWithShape="1">
          <a:blip r:embed="rId3">
            <a:alphaModFix/>
          </a:blip>
          <a:srcRect b="48068" l="0" r="0" t="0"/>
          <a:stretch/>
        </p:blipFill>
        <p:spPr>
          <a:xfrm>
            <a:off x="151423" y="642256"/>
            <a:ext cx="5913175" cy="3058887"/>
          </a:xfrm>
          <a:prstGeom prst="rect">
            <a:avLst/>
          </a:prstGeom>
          <a:noFill/>
          <a:ln>
            <a:noFill/>
          </a:ln>
        </p:spPr>
      </p:pic>
      <p:pic>
        <p:nvPicPr>
          <p:cNvPr id="108" name="Google Shape;108;p16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5466375" y="620486"/>
            <a:ext cx="6500581" cy="2819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17"/>
          <p:cNvSpPr txBox="1"/>
          <p:nvPr>
            <p:ph type="title"/>
          </p:nvPr>
        </p:nvSpPr>
        <p:spPr>
          <a:xfrm>
            <a:off x="838200" y="18255"/>
            <a:ext cx="10515600" cy="7991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3300"/>
              <a:buFont typeface="Calibri"/>
              <a:buNone/>
            </a:pPr>
            <a:r>
              <a:rPr b="1" lang="ru-RU" sz="3300">
                <a:solidFill>
                  <a:srgbClr val="FF0000"/>
                </a:solidFill>
              </a:rPr>
              <a:t>Первая помощь</a:t>
            </a:r>
            <a:endParaRPr/>
          </a:p>
        </p:txBody>
      </p:sp>
      <p:sp>
        <p:nvSpPr>
          <p:cNvPr id="114" name="Google Shape;114;p17"/>
          <p:cNvSpPr txBox="1"/>
          <p:nvPr>
            <p:ph idx="1" type="body"/>
          </p:nvPr>
        </p:nvSpPr>
        <p:spPr>
          <a:xfrm>
            <a:off x="0" y="548245"/>
            <a:ext cx="12192000" cy="637764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514350" lvl="0" marL="51435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AutoNum type="arabicParenR"/>
            </a:pPr>
            <a:r>
              <a:rPr b="0" i="0" lang="ru-RU" sz="3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устранить источник (погасить пламя, увести в тень, смахнуть химическое вещество, если это порошок, но только одеждой или тканью);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3300"/>
              <a:buNone/>
            </a:pPr>
            <a:r>
              <a:rPr lang="ru-RU" sz="33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2)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300"/>
              <a:buNone/>
            </a:pPr>
            <a:r>
              <a:t/>
            </a:r>
            <a:endParaRPr sz="33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3300"/>
              <a:buNone/>
            </a:pPr>
            <a:r>
              <a:rPr lang="ru-RU" sz="33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33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300"/>
              <a:buNone/>
            </a:pPr>
            <a:r>
              <a:t/>
            </a:r>
            <a:endParaRPr b="0" i="0" sz="33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3200"/>
              <a:buNone/>
            </a:pPr>
            <a:r>
              <a:rPr b="0" i="0" lang="ru-RU" sz="3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3) наложить ВЛАЖНУЮ! </a:t>
            </a:r>
            <a:r>
              <a:rPr lang="ru-RU" sz="3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ч</a:t>
            </a:r>
            <a:r>
              <a:rPr b="0" i="0" lang="ru-RU" sz="3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истую </a:t>
            </a:r>
            <a:r>
              <a:rPr lang="ru-RU" sz="3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п</a:t>
            </a:r>
            <a:r>
              <a:rPr b="0" i="0" lang="ru-RU" sz="3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овязку (не вату!). </a:t>
            </a:r>
            <a:r>
              <a:rPr b="0" i="0" lang="ru-RU" sz="320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ИСКЛ</a:t>
            </a:r>
            <a:r>
              <a:rPr b="0" i="0" lang="ru-RU" sz="3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. – ожог III ст, можно сухую;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3200"/>
              <a:buNone/>
            </a:pPr>
            <a:r>
              <a:rPr b="0" i="0" lang="ru-RU" sz="3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4) если без сознания – придать устойчивое боковое положение, при необходимости – СЛР!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3200"/>
              <a:buNone/>
            </a:pPr>
            <a:r>
              <a:rPr lang="ru-RU" sz="3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5) вызвать СМП</a:t>
            </a:r>
            <a:r>
              <a:rPr lang="ru-RU" sz="33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 b="0" i="0" sz="33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115" name="Google Shape;115;p17"/>
          <p:cNvGraphicFramePr/>
          <p:nvPr/>
        </p:nvGraphicFramePr>
        <p:xfrm>
          <a:off x="486226" y="1946364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{C19347C7-1FE8-4B5D-952D-48C65A4A52D5}</a:tableStyleId>
              </a:tblPr>
              <a:tblGrid>
                <a:gridCol w="4673450"/>
                <a:gridCol w="7032325"/>
              </a:tblGrid>
              <a:tr h="3708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2400" u="none" cap="none" strike="noStrike"/>
                        <a:t>Термические, электрические, солнечные 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2400" u="none" cap="none" strike="noStrike"/>
                        <a:t>Химические</a:t>
                      </a:r>
                      <a:endParaRPr/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2400" u="none" cap="none" strike="noStrike"/>
                        <a:t>Согреть или охладить (ПРОХЛАДНОЙ! водой, льдом, снегом –  10-15 минут).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2400"/>
                        <a:t>Промыть ТЕПЛОЙ! водой</a:t>
                      </a:r>
                      <a:endParaRPr sz="2400"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2400"/>
                        <a:t>(ИСКЛ. – химический ожог полости рта, пищевода нефтесодержащими продуктами –внутрь растительное масло, прополоскать им рот)</a:t>
                      </a:r>
                      <a:endParaRPr/>
                    </a:p>
                  </a:txBody>
                  <a:tcPr marT="45725" marB="45725" marR="91450" marL="91450"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18"/>
          <p:cNvSpPr/>
          <p:nvPr/>
        </p:nvSpPr>
        <p:spPr>
          <a:xfrm>
            <a:off x="326571" y="261257"/>
            <a:ext cx="11734800" cy="604780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ru-RU" sz="38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ЗАПРЕЩЕНО</a:t>
            </a:r>
            <a:r>
              <a:rPr b="0" i="0" lang="ru-RU" sz="3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3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41300" lvl="0" marL="0" marR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800"/>
              <a:buFont typeface="Arial"/>
              <a:buChar char="-"/>
            </a:pPr>
            <a:r>
              <a:rPr b="0" i="0" lang="ru-RU" sz="3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отрывать прилипшие к ране посторонние предметы, одежду;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5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41300" lvl="0" marL="0" marR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800"/>
              <a:buFont typeface="Arial"/>
              <a:buChar char="-"/>
            </a:pPr>
            <a:r>
              <a:rPr lang="ru-RU" sz="3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клеить лейкопластырь; накладывать вату на рану;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5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41300" lvl="0" marL="0" marR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800"/>
              <a:buFont typeface="Arial"/>
              <a:buChar char="-"/>
            </a:pPr>
            <a:r>
              <a:rPr lang="ru-RU" sz="3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вскрывать волдыри; обрывать обгоревшие ткани;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5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41300" lvl="0" marL="0" marR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800"/>
              <a:buFont typeface="Arial"/>
              <a:buChar char="-"/>
            </a:pPr>
            <a:r>
              <a:rPr lang="ru-RU" sz="3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наносить на пораженный участок мазь, крем, жир…</a:t>
            </a:r>
            <a:endParaRPr sz="38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Тема Office">
  <a:themeElements>
    <a:clrScheme name="Стандартная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