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219200" y="45951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6000"/>
              <a:buFont typeface="Calibri"/>
              <a:buNone/>
            </a:pPr>
            <a:r>
              <a:rPr b="1" lang="ru-RU">
                <a:solidFill>
                  <a:srgbClr val="C00000"/>
                </a:solidFill>
              </a:rPr>
              <a:t>Незаметная опасность зимних забав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858982" y="3172691"/>
            <a:ext cx="9864436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None/>
            </a:pPr>
            <a:r>
              <a:rPr b="1" lang="ru-RU" sz="4000">
                <a:solidFill>
                  <a:srgbClr val="C00000"/>
                </a:solidFill>
              </a:rPr>
              <a:t>- переохлаждения и отморожения у детей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56566" l="67097" r="0" t="0"/>
          <a:stretch/>
        </p:blipFill>
        <p:spPr>
          <a:xfrm>
            <a:off x="9179214" y="3685309"/>
            <a:ext cx="3012786" cy="29787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172995" y="420130"/>
            <a:ext cx="11648302" cy="6063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None/>
            </a:pPr>
            <a:r>
              <a:rPr lang="ru-RU" sz="4000">
                <a:solidFill>
                  <a:srgbClr val="C00000"/>
                </a:solidFill>
              </a:rPr>
              <a:t>Отморожение</a:t>
            </a:r>
            <a:r>
              <a:rPr lang="ru-RU" sz="4000"/>
              <a:t> – совокупность симптомов, проявляющихся некрозом и реактивным воспалением тканей.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sz="3400">
              <a:solidFill>
                <a:srgbClr val="C00000"/>
              </a:solidFill>
            </a:endParaRPr>
          </a:p>
        </p:txBody>
      </p:sp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5081" y="2494006"/>
            <a:ext cx="10273383" cy="3875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>
            <a:off x="642550" y="601362"/>
            <a:ext cx="11096368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Общее переохлаждение (замерзание) </a:t>
            </a:r>
            <a:r>
              <a:rPr b="0" i="0" lang="ru-RU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тяжелое состояние организма, начинается при снижении температуры тела ниже 34</a:t>
            </a:r>
            <a:r>
              <a:rPr b="0" baseline="30000" i="0" lang="ru-RU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b="0" i="0" lang="ru-RU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 ВСЕ замедляется: ритм сердца, дыхание; судороги, потеря сознания).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Тяжесть зависит от продолжительности воздействия холода и состояния организма 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584886" y="611379"/>
            <a:ext cx="10515600" cy="799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C00000"/>
                </a:solidFill>
              </a:rPr>
              <a:t>Первая помощь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610724" y="1945600"/>
            <a:ext cx="10963439" cy="3557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</a:pPr>
            <a:r>
              <a:rPr lang="ru-RU" sz="5000"/>
              <a:t>- </a:t>
            </a:r>
            <a:r>
              <a:rPr lang="ru-RU" sz="5000" u="sng"/>
              <a:t>Устранить</a:t>
            </a:r>
            <a:r>
              <a:rPr lang="ru-RU" sz="5000"/>
              <a:t> повреждающий фактор.</a:t>
            </a:r>
            <a:endParaRPr sz="5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</a:pPr>
            <a:r>
              <a:rPr lang="ru-RU" sz="5000"/>
              <a:t>- </a:t>
            </a:r>
            <a:r>
              <a:rPr lang="ru-RU" sz="5000" u="sng"/>
              <a:t>Переодеть</a:t>
            </a:r>
            <a:r>
              <a:rPr lang="ru-RU" sz="5000"/>
              <a:t> в сухую теплую одежду, дать горячее питье.</a:t>
            </a:r>
            <a:endParaRPr sz="5000"/>
          </a:p>
          <a:p>
            <a:pPr indent="-3175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Char char="-"/>
            </a:pPr>
            <a:r>
              <a:rPr lang="ru-RU" sz="5000" u="sng"/>
              <a:t>Согреть</a:t>
            </a:r>
            <a:r>
              <a:rPr lang="ru-RU" sz="5000"/>
              <a:t> отмороженные части тела:</a:t>
            </a:r>
            <a:endParaRPr sz="5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/>
          <p:nvPr/>
        </p:nvSpPr>
        <p:spPr>
          <a:xfrm>
            <a:off x="799071" y="1161535"/>
            <a:ext cx="10742141" cy="3939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ВАЖНО</a:t>
            </a: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согревание </a:t>
            </a:r>
            <a:r>
              <a:rPr i="1" lang="ru-RU" sz="5000" u="sng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«изнутри»: </a:t>
            </a: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обильное теплое питье, термоизолирующие повязки (слои бинта/ткани и ваты, термопакеты);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/>
          <p:nvPr/>
        </p:nvSpPr>
        <p:spPr>
          <a:xfrm>
            <a:off x="1153298" y="350108"/>
            <a:ext cx="9605318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согревание </a:t>
            </a:r>
            <a:r>
              <a:rPr i="1" lang="ru-RU" sz="5000" u="sng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постепенно</a:t>
            </a: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теплые ванны с повышением температуры с 22-24</a:t>
            </a:r>
            <a:r>
              <a:rPr baseline="30000"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до 36</a:t>
            </a:r>
            <a:r>
              <a:rPr baseline="30000"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в течение 1-2 часов (на 5</a:t>
            </a:r>
            <a:r>
              <a:rPr baseline="30000"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 течение 20-30 минут);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необходимости – СЛР; устойчивое боковое положение.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Вызвать СМП!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838200" y="365125"/>
            <a:ext cx="763088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0000"/>
                </a:solidFill>
              </a:rPr>
              <a:t>НЕЛЬЗЯ!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ru-RU" sz="4000"/>
              <a:t>Растирать снегом!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ru-RU" sz="4000"/>
              <a:t>Быстро отогревать: у костра или сразу в горячей воде!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ru-RU" sz="4000"/>
              <a:t>Употреблять алкоголь!</a:t>
            </a:r>
            <a:endParaRPr sz="4000"/>
          </a:p>
        </p:txBody>
      </p:sp>
      <p:pic>
        <p:nvPicPr>
          <p:cNvPr id="120" name="Google Shape;120;p19"/>
          <p:cNvPicPr preferRelativeResize="0"/>
          <p:nvPr/>
        </p:nvPicPr>
        <p:blipFill rotWithShape="1">
          <a:blip r:embed="rId3">
            <a:alphaModFix/>
          </a:blip>
          <a:srcRect b="42064" l="11333" r="21508" t="44603"/>
          <a:stretch/>
        </p:blipFill>
        <p:spPr>
          <a:xfrm>
            <a:off x="10189029" y="3145971"/>
            <a:ext cx="1665514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9"/>
          <p:cNvPicPr preferRelativeResize="0"/>
          <p:nvPr/>
        </p:nvPicPr>
        <p:blipFill rotWithShape="1">
          <a:blip r:embed="rId3">
            <a:alphaModFix/>
          </a:blip>
          <a:srcRect b="11428" l="23623" r="35116" t="73492"/>
          <a:stretch/>
        </p:blipFill>
        <p:spPr>
          <a:xfrm>
            <a:off x="6520543" y="4909458"/>
            <a:ext cx="1023257" cy="1034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9"/>
          <p:cNvPicPr preferRelativeResize="0"/>
          <p:nvPr/>
        </p:nvPicPr>
        <p:blipFill rotWithShape="1">
          <a:blip r:embed="rId3">
            <a:alphaModFix/>
          </a:blip>
          <a:srcRect b="75835" l="14088" r="23652" t="8730"/>
          <a:stretch/>
        </p:blipFill>
        <p:spPr>
          <a:xfrm>
            <a:off x="5508172" y="1436913"/>
            <a:ext cx="1508399" cy="1034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