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5325" l="4305" r="47428" t="42826"/>
          <a:stretch/>
        </p:blipFill>
        <p:spPr>
          <a:xfrm>
            <a:off x="1351005" y="3415306"/>
            <a:ext cx="3838833" cy="308846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1589901" y="304798"/>
            <a:ext cx="9144000" cy="18054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b="1" lang="ru-RU">
                <a:solidFill>
                  <a:srgbClr val="C00000"/>
                </a:solidFill>
              </a:rPr>
              <a:t>Двести двадцать и больше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622854" y="2102751"/>
            <a:ext cx="9144000" cy="8711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None/>
            </a:pPr>
            <a:r>
              <a:rPr lang="ru-RU" sz="4000">
                <a:solidFill>
                  <a:srgbClr val="C00000"/>
                </a:solidFill>
              </a:rPr>
              <a:t>- как помочь ребенку при ударе током?</a:t>
            </a:r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4">
            <a:alphaModFix/>
          </a:blip>
          <a:srcRect b="28303" l="0" r="57635" t="40424"/>
          <a:stretch/>
        </p:blipFill>
        <p:spPr>
          <a:xfrm>
            <a:off x="6008567" y="3484604"/>
            <a:ext cx="5118438" cy="283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5">
            <a:alphaModFix/>
          </a:blip>
          <a:srcRect b="85859" l="0" r="87879" t="0"/>
          <a:stretch/>
        </p:blipFill>
        <p:spPr>
          <a:xfrm>
            <a:off x="399160" y="406400"/>
            <a:ext cx="1108364" cy="969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461325" y="468972"/>
            <a:ext cx="11234056" cy="584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7000"/>
              <a:buFont typeface="Arial"/>
              <a:buNone/>
            </a:pPr>
            <a:r>
              <a:rPr b="1" i="0" lang="ru-RU" sz="7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 помощью подручных средств добиваться удаления пострадавшего от токонесущих предметов или же отбрасывать от него провода запрещено!</a:t>
            </a:r>
            <a:endParaRPr b="1" i="0" sz="70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692869" y="1169773"/>
            <a:ext cx="10922489" cy="40942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Font typeface="Calibri"/>
              <a:buNone/>
            </a:pPr>
            <a:r>
              <a:rPr b="1" lang="ru-RU" sz="6000">
                <a:solidFill>
                  <a:srgbClr val="C00000"/>
                </a:solidFill>
              </a:rPr>
              <a:t>Электротравма</a:t>
            </a:r>
            <a:r>
              <a:rPr lang="ru-RU" sz="6000"/>
              <a:t> –</a:t>
            </a:r>
            <a:br>
              <a:rPr lang="ru-RU" sz="6000"/>
            </a:br>
            <a:r>
              <a:rPr lang="ru-RU" sz="6000"/>
              <a:t>комплекс изменений в организме при воздействии технического или атмосферного электричества.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247135" y="313040"/>
            <a:ext cx="11755394" cy="6145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Факторы, определяющие тяжесть электротравм:</a:t>
            </a:r>
            <a:endParaRPr/>
          </a:p>
          <a:p>
            <a:pPr indent="719138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сила электрического тока;</a:t>
            </a:r>
            <a:endParaRPr/>
          </a:p>
          <a:p>
            <a:pPr indent="719138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напряжение и длительность 	воздействия;</a:t>
            </a:r>
            <a:endParaRPr/>
          </a:p>
          <a:p>
            <a:pPr indent="719138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тип ткани, через которые прошел 	электрический ток;</a:t>
            </a:r>
            <a:endParaRPr/>
          </a:p>
          <a:p>
            <a:pPr indent="719138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общая сопротивляемость организма.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838200" y="18256"/>
            <a:ext cx="10515600" cy="8199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b="1" i="1" lang="ru-RU">
                <a:solidFill>
                  <a:srgbClr val="002060"/>
                </a:solidFill>
              </a:rPr>
              <a:t>Клинические проявления:</a:t>
            </a:r>
            <a:endParaRPr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148281" y="772887"/>
            <a:ext cx="11854248" cy="3288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000"/>
              <a:buNone/>
            </a:pPr>
            <a:r>
              <a:rPr lang="ru-RU" sz="5000">
                <a:solidFill>
                  <a:srgbClr val="FF0000"/>
                </a:solidFill>
              </a:rPr>
              <a:t>1) Местные симптомы </a:t>
            </a:r>
            <a:r>
              <a:rPr lang="ru-RU" sz="5000">
                <a:solidFill>
                  <a:srgbClr val="002060"/>
                </a:solidFill>
              </a:rPr>
              <a:t>-  </a:t>
            </a:r>
            <a:r>
              <a:rPr lang="ru-RU" sz="5000"/>
              <a:t>«знаки тока»: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ru-RU" sz="5000"/>
              <a:t>небольшие 2-3 см участки сухого некроза;</a:t>
            </a:r>
            <a:endParaRPr sz="5000"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ru-RU" sz="5000"/>
              <a:t>гиперемии вокруг очага, </a:t>
            </a:r>
            <a:endParaRPr/>
          </a:p>
          <a:p>
            <a:pPr indent="-3175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ru-RU" sz="5000"/>
              <a:t>болевых ощущений нет;</a:t>
            </a:r>
            <a:endParaRPr sz="5000"/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59798" l="57879" r="3636" t="10616"/>
          <a:stretch/>
        </p:blipFill>
        <p:spPr>
          <a:xfrm>
            <a:off x="3419609" y="3970690"/>
            <a:ext cx="5361935" cy="287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/>
        </p:nvSpPr>
        <p:spPr>
          <a:xfrm>
            <a:off x="164758" y="156518"/>
            <a:ext cx="6606745" cy="6540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 быть металлизация кожи;</a:t>
            </a:r>
            <a:endParaRPr/>
          </a:p>
          <a:p>
            <a:pPr indent="-3175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электроожоги всегда глубокие;</a:t>
            </a:r>
            <a:endParaRPr/>
          </a:p>
          <a:p>
            <a:pPr indent="-3175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поражении молнией: древовидные разветвления и полосы гиперемии на коже.</a:t>
            </a:r>
            <a:endParaRPr b="0" i="0" sz="5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12524" l="57273" r="9848" t="41212"/>
          <a:stretch/>
        </p:blipFill>
        <p:spPr>
          <a:xfrm>
            <a:off x="6867067" y="700350"/>
            <a:ext cx="5151939" cy="5436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255373" y="436611"/>
            <a:ext cx="11697730" cy="5997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b="0" i="0" lang="ru-RU" sz="6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2) Общие симптомы</a:t>
            </a:r>
            <a:r>
              <a:rPr b="0" i="0" lang="ru-RU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испуг, бледность кожи, головокружение, судороги различных групп мышц (в т.ч.сердца и диафрагмы), потеря сознания, остановка дыхания и сердцебиения, нарушения ритма сердца.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72885" y="24711"/>
            <a:ext cx="10515600" cy="726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002060"/>
                </a:solidFill>
              </a:rPr>
              <a:t>Знаки тока</a:t>
            </a: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9930" l="10151" r="13787" t="22828"/>
          <a:stretch/>
        </p:blipFill>
        <p:spPr>
          <a:xfrm>
            <a:off x="1563692" y="691979"/>
            <a:ext cx="9287256" cy="6157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5324" l="71212" r="0" t="52120"/>
          <a:stretch/>
        </p:blipFill>
        <p:spPr>
          <a:xfrm>
            <a:off x="9943071" y="3557554"/>
            <a:ext cx="2232456" cy="247504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>
            <p:ph type="title"/>
          </p:nvPr>
        </p:nvSpPr>
        <p:spPr>
          <a:xfrm>
            <a:off x="838200" y="18256"/>
            <a:ext cx="10515600" cy="7110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</a:pPr>
            <a:r>
              <a:rPr b="1" lang="ru-RU" sz="4000">
                <a:solidFill>
                  <a:srgbClr val="C00000"/>
                </a:solidFill>
              </a:rPr>
              <a:t>Первая помощь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2" y="798484"/>
            <a:ext cx="10322010" cy="5569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ru-RU" sz="5000"/>
              <a:t>1. Прекратить воздействие тока: больного </a:t>
            </a:r>
            <a:r>
              <a:rPr lang="ru-RU" sz="5000">
                <a:solidFill>
                  <a:srgbClr val="FF0000"/>
                </a:solidFill>
              </a:rPr>
              <a:t>касаться</a:t>
            </a:r>
            <a:r>
              <a:rPr lang="ru-RU" sz="5000"/>
              <a:t> </a:t>
            </a:r>
            <a:r>
              <a:rPr lang="ru-RU" sz="5000">
                <a:solidFill>
                  <a:srgbClr val="FF0000"/>
                </a:solidFill>
              </a:rPr>
              <a:t>только после обесточивания </a:t>
            </a:r>
            <a:r>
              <a:rPr lang="ru-RU" sz="5000"/>
              <a:t>электрической сети!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ru-RU" sz="5000"/>
              <a:t>2. При отсутствии сознания, дыхания и сердцебиения – СЛР. Если без сознания, но дыхание и сердцебиение сохранены – боковое положение.</a:t>
            </a:r>
            <a:endParaRPr sz="5000"/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4">
            <a:alphaModFix/>
          </a:blip>
          <a:srcRect b="35332" l="59273" r="16727" t="30000"/>
          <a:stretch/>
        </p:blipFill>
        <p:spPr>
          <a:xfrm>
            <a:off x="9860692" y="440723"/>
            <a:ext cx="2323072" cy="2516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82380" y="230659"/>
            <a:ext cx="8600301" cy="6458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Как можно меньше перемещать (нарушение ритма сердца!).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Местные ожоги – охладить водой.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Наложить сухие повязки.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Контролировать состояние до прибытия сотрудников СМП.</a:t>
            </a: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b="45858" l="69431" r="4206" t="16364"/>
          <a:stretch/>
        </p:blipFill>
        <p:spPr>
          <a:xfrm>
            <a:off x="8476734" y="1692508"/>
            <a:ext cx="3474899" cy="2800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