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112475" y="873211"/>
            <a:ext cx="5746267" cy="19606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Calibri"/>
              <a:buNone/>
            </a:pPr>
            <a:r>
              <a:rPr b="1" lang="ru-RU">
                <a:solidFill>
                  <a:srgbClr val="FF0000"/>
                </a:solidFill>
              </a:rPr>
              <a:t>Солнце – наш друг?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052945" y="4627275"/>
            <a:ext cx="10723419" cy="8014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None/>
            </a:pPr>
            <a:r>
              <a:rPr b="1" lang="ru-RU" sz="5000">
                <a:solidFill>
                  <a:srgbClr val="FF0000"/>
                </a:solidFill>
              </a:rPr>
              <a:t>Тепловые и солнечные удары у детей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8854"/>
            <a:ext cx="5787396" cy="3814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 b="14342" l="55729" r="4395" t="11313"/>
          <a:stretch/>
        </p:blipFill>
        <p:spPr>
          <a:xfrm>
            <a:off x="8575589" y="1827574"/>
            <a:ext cx="3603496" cy="503866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451907" y="626076"/>
            <a:ext cx="8642665" cy="3674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000"/>
              <a:buNone/>
            </a:pPr>
            <a:r>
              <a:rPr b="1" i="1" lang="ru-RU" sz="5000">
                <a:solidFill>
                  <a:srgbClr val="FF0000"/>
                </a:solidFill>
              </a:rPr>
              <a:t>Солнечный удар </a:t>
            </a:r>
            <a:r>
              <a:rPr lang="ru-RU" sz="5000"/>
              <a:t>– состояние организма, в результате перегрева </a:t>
            </a:r>
            <a:r>
              <a:rPr i="1" lang="ru-RU" sz="5000" u="sng">
                <a:solidFill>
                  <a:srgbClr val="002060"/>
                </a:solidFill>
              </a:rPr>
              <a:t>головы прямыми солнечными лучами</a:t>
            </a:r>
            <a:r>
              <a:rPr lang="ru-RU" sz="5000"/>
              <a:t> (прилив крови к голове).</a:t>
            </a:r>
            <a:endParaRPr sz="5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/>
        </p:nvSpPr>
        <p:spPr>
          <a:xfrm>
            <a:off x="344814" y="329513"/>
            <a:ext cx="11558862" cy="62731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500"/>
              <a:buFont typeface="Arial"/>
              <a:buNone/>
            </a:pPr>
            <a:r>
              <a:rPr b="1" i="1" lang="ru-RU" sz="45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Тепловой удар </a:t>
            </a:r>
            <a:r>
              <a:rPr b="0" i="0" lang="ru-RU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результат </a:t>
            </a:r>
            <a:r>
              <a:rPr b="0" i="1" lang="ru-RU" sz="4500" u="sng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общего перегревания организма</a:t>
            </a:r>
            <a:r>
              <a:rPr b="0" i="0" lang="ru-RU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часто сочетается с солнечным ударом (теплопродукция преобладает над теплоотдачей). </a:t>
            </a:r>
            <a:endParaRPr/>
          </a:p>
          <a:p>
            <a:pPr indent="0" lvl="0" marL="1081088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4500"/>
              <a:buFont typeface="Arial"/>
              <a:buNone/>
            </a:pPr>
            <a:r>
              <a:rPr b="0" i="1" lang="ru-RU" sz="45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Способствующие факторы</a:t>
            </a:r>
            <a:r>
              <a:rPr b="0" i="0" lang="ru-RU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теплая тесная одежда, физическая нагрузка безветренная жаркая погода, душное помещение </a:t>
            </a:r>
            <a:endParaRPr/>
          </a:p>
          <a:p>
            <a:pPr indent="0" lvl="0" marL="1081088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b="0" i="0" lang="ru-RU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(в т.ч.общественный транспорт)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1053320" y="238902"/>
            <a:ext cx="10134601" cy="8719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FF0000"/>
                </a:solidFill>
              </a:rPr>
              <a:t>Первая помощь: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80286" y="1415670"/>
            <a:ext cx="11490437" cy="45897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550"/>
              <a:buNone/>
            </a:pPr>
            <a:r>
              <a:rPr lang="ru-RU" sz="5550">
                <a:solidFill>
                  <a:srgbClr val="002060"/>
                </a:solidFill>
              </a:rPr>
              <a:t>1)</a:t>
            </a:r>
            <a:r>
              <a:rPr lang="ru-RU" sz="5550"/>
              <a:t> перевести/перенести в прохладное место, в тень;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550"/>
              <a:buNone/>
            </a:pPr>
            <a:r>
              <a:t/>
            </a:r>
            <a:endParaRPr sz="555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5550"/>
              <a:buNone/>
            </a:pPr>
            <a:r>
              <a:rPr lang="ru-RU" sz="5550">
                <a:solidFill>
                  <a:srgbClr val="002060"/>
                </a:solidFill>
              </a:rPr>
              <a:t>2) </a:t>
            </a:r>
            <a:r>
              <a:rPr lang="ru-RU" sz="5550"/>
              <a:t>уложить на спину, приподнять голову и повернуть ее на бок (если есть рвота);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/>
        </p:nvSpPr>
        <p:spPr>
          <a:xfrm>
            <a:off x="429715" y="1077916"/>
            <a:ext cx="11548102" cy="4960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3)</a:t>
            </a:r>
            <a:r>
              <a:rPr b="0" i="0" lang="ru-R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расстегнуть одежду или снять, ослабить воротник и пояс;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4)</a:t>
            </a:r>
            <a:r>
              <a:rPr b="0" i="0" lang="ru-R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тело обтереть салфетками с прохладной водой (если есть возможность);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/>
          <p:nvPr/>
        </p:nvSpPr>
        <p:spPr>
          <a:xfrm>
            <a:off x="247135" y="1021494"/>
            <a:ext cx="11748280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6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Лед и холодную воду НЕЛЬЗЯ!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60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Это дополнительный стресс, может вызвать рефлекторный спазм сосудов.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147104" y="313042"/>
            <a:ext cx="11896615" cy="63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600"/>
              <a:buNone/>
            </a:pPr>
            <a:r>
              <a:rPr lang="ru-RU" sz="5600">
                <a:solidFill>
                  <a:srgbClr val="002060"/>
                </a:solidFill>
              </a:rPr>
              <a:t>5)</a:t>
            </a:r>
            <a:r>
              <a:rPr lang="ru-RU" sz="5600"/>
              <a:t> к голове, затылку, шее, подмышечным и паховым областям - прохладные компрессы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</a:pPr>
            <a:r>
              <a:rPr lang="ru-RU" sz="5600"/>
              <a:t>(бутылки с водой, смоченную ткань);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</a:pPr>
            <a:r>
              <a:t/>
            </a:r>
            <a:endParaRPr sz="56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5600"/>
              <a:buNone/>
            </a:pPr>
            <a:r>
              <a:rPr lang="ru-RU" sz="5600">
                <a:solidFill>
                  <a:srgbClr val="002060"/>
                </a:solidFill>
              </a:rPr>
              <a:t>6)</a:t>
            </a:r>
            <a:r>
              <a:rPr lang="ru-RU" sz="5600"/>
              <a:t> если в сознании – обильно напоить (лучше подсоленой водой), иначе – устойчивое боковое положение;</a:t>
            </a:r>
            <a:endParaRPr sz="5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/>
        </p:nvSpPr>
        <p:spPr>
          <a:xfrm>
            <a:off x="443665" y="704039"/>
            <a:ext cx="11408229" cy="4230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7) </a:t>
            </a:r>
            <a:r>
              <a:rPr b="0" i="0" lang="ru-R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 нарушении дыхания и сердечной деятельности –сердечно-легочная реанимация;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0" i="0" sz="6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8)</a:t>
            </a:r>
            <a:r>
              <a:rPr b="0" i="0" lang="ru-RU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вызвать СМП!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20"/>
          <p:cNvPicPr preferRelativeResize="0"/>
          <p:nvPr/>
        </p:nvPicPr>
        <p:blipFill rotWithShape="1">
          <a:blip r:embed="rId3">
            <a:alphaModFix/>
          </a:blip>
          <a:srcRect b="3838" l="51816" r="3851" t="50000"/>
          <a:stretch/>
        </p:blipFill>
        <p:spPr>
          <a:xfrm>
            <a:off x="6829167" y="3466353"/>
            <a:ext cx="3970639" cy="30965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