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57" r:id="rId6"/>
    <p:sldId id="263" r:id="rId7"/>
    <p:sldId id="264" r:id="rId8"/>
    <p:sldId id="278" r:id="rId9"/>
    <p:sldId id="274" r:id="rId10"/>
    <p:sldId id="275" r:id="rId11"/>
    <p:sldId id="276" r:id="rId12"/>
    <p:sldId id="27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CE2DE9-4AA4-441D-A3D4-1593A38BB613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E5A2C3-E42C-457F-BAA9-083113F51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</a:rPr>
              <a:t>Помощь подростку в кризисных ситуациях.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Внимание, подросток!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Легко ли быть молодым?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Усова Ольга Валерьевна</a:t>
            </a:r>
          </a:p>
          <a:p>
            <a:r>
              <a:rPr lang="ru-RU" sz="2400" dirty="0"/>
              <a:t>Доцент, к. </a:t>
            </a:r>
            <a:r>
              <a:rPr lang="ru-RU" sz="2400" dirty="0" err="1"/>
              <a:t>психол.н</a:t>
            </a:r>
            <a:r>
              <a:rPr lang="ru-RU" sz="2400" dirty="0"/>
              <a:t>.</a:t>
            </a:r>
          </a:p>
          <a:p>
            <a:r>
              <a:rPr lang="ru-RU" sz="2400" dirty="0"/>
              <a:t>ФГАОУ ВО «</a:t>
            </a:r>
            <a:r>
              <a:rPr lang="ru-RU" sz="2400" dirty="0" err="1"/>
              <a:t>УрФУ</a:t>
            </a:r>
            <a:r>
              <a:rPr lang="ru-RU" sz="2400" dirty="0"/>
              <a:t> им. первого Президента России Б.Н. Ельцина»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003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0516-FEEE-7D94-D217-7922D2A5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7959923" cy="1162050"/>
          </a:xfrm>
        </p:spPr>
        <p:txBody>
          <a:bodyPr/>
          <a:lstStyle/>
          <a:p>
            <a:pPr algn="ctr"/>
            <a:r>
              <a:rPr lang="ru-RU" dirty="0">
                <a:highlight>
                  <a:srgbClr val="FF0000"/>
                </a:highlight>
              </a:rPr>
              <a:t>Модели поведения подростка при насилии в отношении него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AAF62-515F-CADF-9E45-64A1AF7196D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A00DCB5B-C16A-227F-793A-B2BE8A6CDE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84958"/>
            <a:ext cx="7959923" cy="49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7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A4D26DF-9127-33EB-656D-47501CBF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Последствия насилия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8FE12D-2555-5394-ACCE-7B6DA4DD3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561" y="1600200"/>
            <a:ext cx="5742878" cy="4709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10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B863B-884A-C3C1-7462-C96CE8A5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33D56-3D12-E7DB-6E01-43CAAC47B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Применение приемов активного слушанья. Я-высказывание и Ты-высказывание.</a:t>
            </a:r>
          </a:p>
          <a:p>
            <a:pPr algn="just"/>
            <a:r>
              <a:rPr lang="ru-RU" dirty="0"/>
              <a:t>Установка: «Я-тебе друг! Чем я могу тебе помочь?»</a:t>
            </a:r>
          </a:p>
          <a:p>
            <a:pPr algn="just"/>
            <a:r>
              <a:rPr lang="ru-RU" dirty="0"/>
              <a:t>Что ты хочешь с этим сделать?</a:t>
            </a:r>
          </a:p>
          <a:p>
            <a:pPr algn="just"/>
            <a:r>
              <a:rPr lang="ru-RU" dirty="0"/>
              <a:t>Поддержка: У меня получилось, я могу поделиться с тобой опытом.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2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вол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4" y="-5366"/>
            <a:ext cx="9136856" cy="686336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786058"/>
            <a:ext cx="8229600" cy="1143000"/>
          </a:xfr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Кризис подросткового возраста — миф придуманный психологами?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вушка трудный подрост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643050"/>
            <a:ext cx="7215238" cy="4429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09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Три  области поведения подростка</a:t>
            </a:r>
            <a:endParaRPr lang="ru-RU" sz="4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just">
              <a:buNone/>
            </a:pPr>
            <a:r>
              <a:rPr lang="ru-RU" sz="3600" dirty="0"/>
              <a:t>Чтобы оценить утверждения о подростковом бунтарстве и стрессе, мы должны исследовать три области поведения подростка: </a:t>
            </a:r>
          </a:p>
          <a:p>
            <a:pPr algn="just"/>
            <a:r>
              <a:rPr lang="ru-RU" sz="3600" dirty="0"/>
              <a:t>1) </a:t>
            </a:r>
            <a:r>
              <a:rPr lang="ru-RU" sz="3600" b="1" dirty="0"/>
              <a:t>конфликты с родителями</a:t>
            </a:r>
            <a:r>
              <a:rPr lang="ru-RU" sz="3600" dirty="0"/>
              <a:t>, </a:t>
            </a:r>
          </a:p>
          <a:p>
            <a:pPr algn="just"/>
            <a:r>
              <a:rPr lang="ru-RU" sz="3600" dirty="0"/>
              <a:t>2) </a:t>
            </a:r>
            <a:r>
              <a:rPr lang="ru-RU" sz="3600" b="1" dirty="0"/>
              <a:t>нестабильность настроения </a:t>
            </a:r>
            <a:r>
              <a:rPr lang="ru-RU" sz="3600" dirty="0"/>
              <a:t>и </a:t>
            </a:r>
          </a:p>
          <a:p>
            <a:pPr algn="just"/>
            <a:r>
              <a:rPr lang="ru-RU" sz="3600" dirty="0"/>
              <a:t>3) </a:t>
            </a:r>
            <a:r>
              <a:rPr lang="ru-RU" sz="3600" b="1" dirty="0"/>
              <a:t>опасное поведение</a:t>
            </a:r>
            <a:r>
              <a:rPr lang="ru-RU" sz="3600" dirty="0"/>
              <a:t>.</a:t>
            </a: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979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effectLst/>
              </a:rPr>
              <a:t>Могут ли ошибочные представления о неизбежности юношеского бунта принести вред? 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68552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200" dirty="0"/>
              <a:t>Возможно. </a:t>
            </a:r>
          </a:p>
          <a:p>
            <a:pPr algn="just"/>
            <a:r>
              <a:rPr lang="ru-RU" sz="3200" dirty="0"/>
              <a:t>По общему признанию, крики о помощи некоторых подростков — это </a:t>
            </a:r>
            <a:r>
              <a:rPr lang="ru-RU" sz="3200" dirty="0" err="1"/>
              <a:t>манипулятивные</a:t>
            </a:r>
            <a:r>
              <a:rPr lang="ru-RU" sz="3200" dirty="0"/>
              <a:t> уловки, призванные привлечь внимание, </a:t>
            </a:r>
          </a:p>
          <a:p>
            <a:pPr algn="just"/>
            <a:r>
              <a:rPr lang="ru-RU" sz="3200" dirty="0"/>
              <a:t>Но  во многих других случаях — это признаки отчаянных молодых людей, страдание которых было проигнорировано.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71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sz="5400" dirty="0">
                <a:solidFill>
                  <a:schemeClr val="tx1"/>
                </a:solidFill>
                <a:effectLst/>
              </a:rPr>
              <a:t>Важно: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/>
              <a:t> </a:t>
            </a:r>
            <a:r>
              <a:rPr lang="ru-RU" sz="3600" dirty="0"/>
              <a:t>около  80% детей, которые покончили жизнь самоубийством, так или иначе заявляли о своем намерении родным или друзьям. </a:t>
            </a:r>
          </a:p>
          <a:p>
            <a:r>
              <a:rPr lang="ru-RU" sz="3600" dirty="0"/>
              <a:t>Просто их словам и поступкам не уделили должного внимания, списав на подростковые «закидоны» и демонстративное поведение.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3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Точка невозврата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3200" dirty="0"/>
              <a:t>К тому же подростки зачастую не воспринимают смерть достаточно серьезно, романтизируя ее. Им кажется, что суицид – это некий выход, переход куда-то, а не точка </a:t>
            </a:r>
            <a:r>
              <a:rPr lang="ru-RU" sz="3200" dirty="0" err="1"/>
              <a:t>невозврата</a:t>
            </a:r>
            <a:r>
              <a:rPr lang="ru-RU" sz="3200" dirty="0"/>
              <a:t>. </a:t>
            </a:r>
          </a:p>
          <a:p>
            <a:pPr algn="just"/>
            <a:r>
              <a:rPr lang="ru-RU" sz="3200" dirty="0"/>
              <a:t>Необходимо попробовать донести до ребенка, что пока он жив, у него всегда есть возможность выбора. А смерть – это не дверь, а черта, за которой больше ничего не будет.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sz="5400" dirty="0">
                <a:solidFill>
                  <a:schemeClr val="tx1"/>
                </a:solidFill>
                <a:effectLst/>
              </a:rPr>
              <a:t>Важно: </a:t>
            </a:r>
            <a:r>
              <a:rPr lang="ru-RU" dirty="0">
                <a:solidFill>
                  <a:schemeClr val="tx1"/>
                </a:solidFill>
              </a:rPr>
              <a:t>признаки депрессии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- </a:t>
            </a:r>
            <a:r>
              <a:rPr lang="ru-RU" sz="3300" dirty="0"/>
              <a:t>появление порезов и шрамов</a:t>
            </a:r>
          </a:p>
          <a:p>
            <a:pPr lvl="0"/>
            <a:r>
              <a:rPr lang="ru-RU" sz="3300" dirty="0"/>
              <a:t>- резкое изменение настроения и поведения; к примеру, всегда общительный ребенок вдруг стал замкнутым</a:t>
            </a:r>
          </a:p>
          <a:p>
            <a:pPr lvl="0"/>
            <a:r>
              <a:rPr lang="ru-RU" sz="3300" dirty="0"/>
              <a:t>- желание подростка раздать или подарить свои вещи</a:t>
            </a:r>
          </a:p>
          <a:p>
            <a:pPr lvl="0"/>
            <a:r>
              <a:rPr lang="ru-RU" sz="3300" dirty="0"/>
              <a:t>- разговоры о бессмысленности жизни</a:t>
            </a:r>
          </a:p>
          <a:p>
            <a:pPr lvl="0"/>
            <a:r>
              <a:rPr lang="ru-RU" sz="3300" dirty="0"/>
              <a:t>- ребенок ведет себя так, как будто собирается в дальнюю дорогу: приводит в порядок дела, убирается в комнате, возвращает одолженное</a:t>
            </a:r>
          </a:p>
          <a:p>
            <a:pPr lvl="0"/>
            <a:endParaRPr lang="ru-RU" dirty="0"/>
          </a:p>
          <a:p>
            <a:pPr lvl="0"/>
            <a:r>
              <a:rPr lang="ru-RU" b="1" dirty="0"/>
              <a:t>Помощь:</a:t>
            </a:r>
            <a:endParaRPr lang="ru-RU" dirty="0"/>
          </a:p>
          <a:p>
            <a:pPr lvl="0"/>
            <a:r>
              <a:rPr lang="ru-RU" dirty="0"/>
              <a:t>Телефон доверия для детей и подростков - </a:t>
            </a:r>
            <a:r>
              <a:rPr lang="ru-RU" sz="3600" b="1" dirty="0"/>
              <a:t>8-800-2000-122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C8315-F730-9DAD-349A-C1536FA9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Возможность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F374B-6A22-9FEF-988A-92CA466BD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Показать видеоролик</a:t>
            </a:r>
          </a:p>
          <a:p>
            <a:r>
              <a:rPr lang="ru-RU" dirty="0"/>
              <a:t>Направить на консультацию к психологу</a:t>
            </a:r>
          </a:p>
          <a:p>
            <a:r>
              <a:rPr lang="ru-RU" dirty="0"/>
              <a:t>Обязательно предупредить родителей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8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23528" y="731836"/>
            <a:ext cx="8280920" cy="10409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i="1" dirty="0">
                <a:latin typeface="+mj-lt"/>
                <a:ea typeface="+mj-ea"/>
                <a:cs typeface="+mj-cs"/>
              </a:rPr>
              <a:t>                                             </a:t>
            </a:r>
            <a:r>
              <a:rPr lang="en-US" sz="6200" b="1" dirty="0" err="1">
                <a:latin typeface="+mj-lt"/>
                <a:ea typeface="+mj-ea"/>
                <a:cs typeface="+mj-cs"/>
              </a:rPr>
              <a:t>Кризис</a:t>
            </a:r>
            <a:r>
              <a:rPr lang="en-US" sz="6200" b="1" dirty="0"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atin typeface="+mj-lt"/>
                <a:ea typeface="+mj-ea"/>
                <a:cs typeface="+mj-cs"/>
              </a:rPr>
              <a:t>насилия</a:t>
            </a:r>
            <a:endParaRPr lang="en-US" sz="6200" b="1" dirty="0"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 err="1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Выделяют</a:t>
            </a:r>
            <a:r>
              <a:rPr lang="en-US" sz="6200" b="1" dirty="0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четыре</a:t>
            </a:r>
            <a:r>
              <a:rPr lang="en-US" sz="6200" b="1" dirty="0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типа</a:t>
            </a:r>
            <a:r>
              <a:rPr lang="en-US" sz="6200" b="1" dirty="0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жестокого</a:t>
            </a:r>
            <a:r>
              <a:rPr lang="en-US" sz="6200" b="1" dirty="0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обращения</a:t>
            </a:r>
            <a:r>
              <a:rPr lang="en-US" sz="6200" b="1" dirty="0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 с </a:t>
            </a:r>
            <a:r>
              <a:rPr lang="en-US" sz="6200" b="1" dirty="0" err="1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ребенком</a:t>
            </a:r>
            <a:r>
              <a:rPr lang="en-US" sz="6200" b="1" dirty="0">
                <a:ln>
                  <a:solidFill>
                    <a:srgbClr val="C00000"/>
                  </a:solidFill>
                </a:ln>
                <a:latin typeface="+mj-lt"/>
                <a:ea typeface="+mj-ea"/>
                <a:cs typeface="+mj-cs"/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 err="1">
                <a:latin typeface="+mj-lt"/>
                <a:ea typeface="+mj-ea"/>
                <a:cs typeface="+mj-cs"/>
              </a:rPr>
              <a:t>Физическое</a:t>
            </a:r>
            <a:r>
              <a:rPr lang="en-US" sz="6200" b="1" dirty="0"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atin typeface="+mj-lt"/>
                <a:ea typeface="+mj-ea"/>
                <a:cs typeface="+mj-cs"/>
              </a:rPr>
              <a:t>жестокое</a:t>
            </a:r>
            <a:r>
              <a:rPr lang="en-US" sz="6200" b="1" dirty="0"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atin typeface="+mj-lt"/>
                <a:ea typeface="+mj-ea"/>
                <a:cs typeface="+mj-cs"/>
              </a:rPr>
              <a:t>обращение</a:t>
            </a:r>
            <a:r>
              <a:rPr lang="en-US" sz="6200" b="1" dirty="0"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 err="1">
                <a:latin typeface="+mj-lt"/>
                <a:ea typeface="+mj-ea"/>
                <a:cs typeface="+mj-cs"/>
              </a:rPr>
              <a:t>Сексуальное</a:t>
            </a:r>
            <a:r>
              <a:rPr lang="en-US" sz="6200" b="1" dirty="0"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atin typeface="+mj-lt"/>
                <a:ea typeface="+mj-ea"/>
                <a:cs typeface="+mj-cs"/>
              </a:rPr>
              <a:t>насилие</a:t>
            </a:r>
            <a:r>
              <a:rPr lang="en-US" sz="6200" b="1" dirty="0"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 err="1">
                <a:latin typeface="+mj-lt"/>
                <a:ea typeface="+mj-ea"/>
                <a:cs typeface="+mj-cs"/>
              </a:rPr>
              <a:t>Пренебрежение</a:t>
            </a:r>
            <a:r>
              <a:rPr lang="en-US" sz="6200" b="1" dirty="0"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atin typeface="+mj-lt"/>
                <a:ea typeface="+mj-ea"/>
                <a:cs typeface="+mj-cs"/>
              </a:rPr>
              <a:t>нуждами</a:t>
            </a:r>
            <a:r>
              <a:rPr lang="en-US" sz="6200" b="1" dirty="0"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atin typeface="+mj-lt"/>
                <a:ea typeface="+mj-ea"/>
                <a:cs typeface="+mj-cs"/>
              </a:rPr>
              <a:t>ребенка</a:t>
            </a:r>
            <a:r>
              <a:rPr lang="en-US" sz="6200" b="1" dirty="0"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 err="1">
                <a:latin typeface="+mj-lt"/>
                <a:ea typeface="+mj-ea"/>
                <a:cs typeface="+mj-cs"/>
              </a:rPr>
              <a:t>Психологическое</a:t>
            </a:r>
            <a:r>
              <a:rPr lang="en-US" sz="6200" b="1" dirty="0"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>
                <a:latin typeface="+mj-lt"/>
                <a:ea typeface="+mj-ea"/>
                <a:cs typeface="+mj-cs"/>
              </a:rPr>
              <a:t>насилие</a:t>
            </a:r>
            <a:r>
              <a:rPr lang="en-US" sz="6200" b="1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5" descr="Respiracao_Lenta_by_UnUmBreLLa"/>
          <p:cNvPicPr>
            <a:picLocks noChangeAspect="1" noChangeArrowheads="1"/>
          </p:cNvPicPr>
          <p:nvPr/>
        </p:nvPicPr>
        <p:blipFill>
          <a:blip r:embed="rId2"/>
          <a:srcRect t="8937" r="-3" b="1462"/>
          <a:stretch/>
        </p:blipFill>
        <p:spPr bwMode="auto">
          <a:xfrm>
            <a:off x="4932040" y="1826846"/>
            <a:ext cx="3754760" cy="429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57200" y="2636912"/>
            <a:ext cx="4402832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ru-RU" sz="1400" kern="1200" dirty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ru-RU" sz="1400" b="1" kern="1200" dirty="0">
                <a:ln>
                  <a:solidFill>
                    <a:srgbClr val="C00000"/>
                  </a:solidFill>
                </a:ln>
                <a:latin typeface="+mn-lt"/>
                <a:ea typeface="+mn-ea"/>
                <a:cs typeface="+mn-cs"/>
              </a:rPr>
              <a:t>            Насилие может быть</a:t>
            </a:r>
            <a:r>
              <a:rPr lang="ru-RU" sz="1400" kern="1200" dirty="0">
                <a:ln>
                  <a:solidFill>
                    <a:srgbClr val="C00000"/>
                  </a:solidFill>
                </a:ln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1400" b="1" kern="1200" dirty="0">
                <a:latin typeface="+mn-lt"/>
                <a:ea typeface="+mn-ea"/>
                <a:cs typeface="+mn-cs"/>
              </a:rPr>
              <a:t>   явным и скрытым. </a:t>
            </a:r>
          </a:p>
          <a:p>
            <a:pPr>
              <a:spcBef>
                <a:spcPct val="20000"/>
              </a:spcBef>
            </a:pPr>
            <a:r>
              <a:rPr lang="ru-RU" sz="1400" b="1" kern="1200" dirty="0">
                <a:latin typeface="+mn-lt"/>
                <a:ea typeface="+mn-ea"/>
                <a:cs typeface="+mn-cs"/>
              </a:rPr>
              <a:t>   актуальным (происходящим в </a:t>
            </a:r>
          </a:p>
          <a:p>
            <a:pPr>
              <a:spcBef>
                <a:spcPct val="20000"/>
              </a:spcBef>
            </a:pPr>
            <a:r>
              <a:rPr lang="ru-RU" sz="1400" b="1" kern="1200" dirty="0">
                <a:latin typeface="+mn-lt"/>
                <a:ea typeface="+mn-ea"/>
                <a:cs typeface="+mn-cs"/>
              </a:rPr>
              <a:t>      настоящее время) </a:t>
            </a:r>
          </a:p>
          <a:p>
            <a:pPr>
              <a:spcBef>
                <a:spcPct val="20000"/>
              </a:spcBef>
            </a:pPr>
            <a:r>
              <a:rPr lang="ru-RU" sz="1400" b="1" kern="1200" dirty="0">
                <a:latin typeface="+mn-lt"/>
                <a:ea typeface="+mn-ea"/>
                <a:cs typeface="+mn-cs"/>
              </a:rPr>
              <a:t>   случившимся в прошлом. </a:t>
            </a:r>
          </a:p>
          <a:p>
            <a:pPr>
              <a:spcBef>
                <a:spcPct val="20000"/>
              </a:spcBef>
            </a:pPr>
            <a:r>
              <a:rPr lang="ru-RU" sz="1400" b="1" kern="1200" dirty="0">
                <a:ln>
                  <a:solidFill>
                    <a:srgbClr val="C00000"/>
                  </a:solidFill>
                </a:ln>
                <a:latin typeface="+mn-lt"/>
                <a:ea typeface="+mn-ea"/>
                <a:cs typeface="+mn-cs"/>
              </a:rPr>
              <a:t>          Может происходить</a:t>
            </a:r>
            <a:r>
              <a:rPr lang="ru-RU" sz="1400" kern="1200" dirty="0">
                <a:ln>
                  <a:solidFill>
                    <a:srgbClr val="C00000"/>
                  </a:solidFill>
                </a:ln>
                <a:latin typeface="+mn-lt"/>
                <a:ea typeface="+mn-ea"/>
                <a:cs typeface="+mn-cs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sz="1400" b="1" i="1" kern="1200" dirty="0">
                <a:latin typeface="+mn-lt"/>
                <a:ea typeface="+mn-ea"/>
                <a:cs typeface="+mn-cs"/>
              </a:rPr>
              <a:t>      </a:t>
            </a:r>
            <a:r>
              <a:rPr lang="ru-RU" sz="1400" b="1" kern="1200" dirty="0">
                <a:latin typeface="+mn-lt"/>
                <a:ea typeface="+mn-ea"/>
                <a:cs typeface="+mn-cs"/>
              </a:rPr>
              <a:t>дома (со стороны родственников или     соседей).</a:t>
            </a:r>
          </a:p>
          <a:p>
            <a:pPr>
              <a:spcBef>
                <a:spcPct val="20000"/>
              </a:spcBef>
            </a:pPr>
            <a:r>
              <a:rPr lang="ru-RU" sz="1400" b="1" kern="1200" dirty="0">
                <a:latin typeface="+mn-lt"/>
                <a:ea typeface="+mn-ea"/>
                <a:cs typeface="+mn-cs"/>
              </a:rPr>
              <a:t>    на улице( со стороны детей или со </a:t>
            </a:r>
          </a:p>
          <a:p>
            <a:pPr>
              <a:spcBef>
                <a:spcPct val="20000"/>
              </a:spcBef>
            </a:pPr>
            <a:r>
              <a:rPr lang="ru-RU" sz="1400" b="1" kern="1200" dirty="0">
                <a:latin typeface="+mn-lt"/>
                <a:ea typeface="+mn-ea"/>
                <a:cs typeface="+mn-cs"/>
              </a:rPr>
              <a:t>    стороны  незнакомых взрослых).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468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Помощь подростку в кризисных ситуациях.  Внимание, подросток! Легко ли быть молодым? </vt:lpstr>
      <vt:lpstr>Кризис подросткового возраста — миф придуманный психологами?</vt:lpstr>
      <vt:lpstr>Три  области поведения подростка</vt:lpstr>
      <vt:lpstr>Могут ли ошибочные представления о неизбежности юношеского бунта принести вред? </vt:lpstr>
      <vt:lpstr>Важно:</vt:lpstr>
      <vt:lpstr>Точка невозврата</vt:lpstr>
      <vt:lpstr>Важно: признаки депрессии</vt:lpstr>
      <vt:lpstr>Возможность помощи</vt:lpstr>
      <vt:lpstr>Презентация PowerPoint</vt:lpstr>
      <vt:lpstr>Модели поведения подростка при насилии в отношении него</vt:lpstr>
      <vt:lpstr>Последствия насилия</vt:lpstr>
      <vt:lpstr>Что делать?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Усова Ольга Валерьевна</cp:lastModifiedBy>
  <cp:revision>21</cp:revision>
  <dcterms:created xsi:type="dcterms:W3CDTF">2019-01-22T03:40:56Z</dcterms:created>
  <dcterms:modified xsi:type="dcterms:W3CDTF">2024-08-27T15:54:08Z</dcterms:modified>
</cp:coreProperties>
</file>