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7"/>
  </p:notesMasterIdLst>
  <p:sldIdLst>
    <p:sldId id="309" r:id="rId2"/>
    <p:sldId id="299" r:id="rId3"/>
    <p:sldId id="292" r:id="rId4"/>
    <p:sldId id="258" r:id="rId5"/>
    <p:sldId id="259" r:id="rId6"/>
    <p:sldId id="289" r:id="rId7"/>
    <p:sldId id="260" r:id="rId8"/>
    <p:sldId id="261" r:id="rId9"/>
    <p:sldId id="302" r:id="rId10"/>
    <p:sldId id="266" r:id="rId11"/>
    <p:sldId id="268" r:id="rId12"/>
    <p:sldId id="291" r:id="rId13"/>
    <p:sldId id="276" r:id="rId14"/>
    <p:sldId id="293" r:id="rId15"/>
    <p:sldId id="294" r:id="rId16"/>
    <p:sldId id="308" r:id="rId17"/>
    <p:sldId id="282" r:id="rId18"/>
    <p:sldId id="307" r:id="rId19"/>
    <p:sldId id="295" r:id="rId20"/>
    <p:sldId id="304" r:id="rId21"/>
    <p:sldId id="305" r:id="rId22"/>
    <p:sldId id="306" r:id="rId23"/>
    <p:sldId id="285" r:id="rId24"/>
    <p:sldId id="301" r:id="rId25"/>
    <p:sldId id="30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9D3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3309" autoAdjust="0"/>
  </p:normalViewPr>
  <p:slideViewPr>
    <p:cSldViewPr>
      <p:cViewPr varScale="1">
        <p:scale>
          <a:sx n="112" d="100"/>
          <a:sy n="112" d="100"/>
        </p:scale>
        <p:origin x="118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B3EE1-9F5C-41B8-A10C-BA6F7FA071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7099554-BA10-4829-999E-5FFBFF1C49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Психологическое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(эмоциональное)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насилие</a:t>
          </a:r>
        </a:p>
      </dgm:t>
    </dgm:pt>
    <dgm:pt modelId="{0AA88DC9-8DAD-4DFC-87EF-996DDFFE3D7A}" type="parTrans" cxnId="{C5B005A5-A497-4A84-BE5E-2E548F1A85DF}">
      <dgm:prSet/>
      <dgm:spPr/>
    </dgm:pt>
    <dgm:pt modelId="{088CCA08-9C36-4920-AA82-D075E5DB8D62}" type="sibTrans" cxnId="{C5B005A5-A497-4A84-BE5E-2E548F1A85DF}">
      <dgm:prSet/>
      <dgm:spPr/>
    </dgm:pt>
    <dgm:pt modelId="{F4A37480-B840-4026-B482-46824485F9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Психологическое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пренебрежения</a:t>
          </a:r>
        </a:p>
      </dgm:t>
    </dgm:pt>
    <dgm:pt modelId="{E9AC4961-6158-4164-8B1D-9C7A6994C463}" type="parTrans" cxnId="{C2D5709B-BEB7-41D5-9778-73591F641A40}">
      <dgm:prSet/>
      <dgm:spPr/>
    </dgm:pt>
    <dgm:pt modelId="{BE51FD27-B40A-4FE8-BAB7-D9A529D60D09}" type="sibTrans" cxnId="{C2D5709B-BEB7-41D5-9778-73591F641A40}">
      <dgm:prSet/>
      <dgm:spPr/>
    </dgm:pt>
    <dgm:pt modelId="{1F5D36F0-4FA8-428F-B552-5DD6A5E797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Психологическое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жестокое обращение</a:t>
          </a:r>
        </a:p>
      </dgm:t>
    </dgm:pt>
    <dgm:pt modelId="{12295F0A-8422-4468-9C14-25265C6F61F8}" type="parTrans" cxnId="{808E7166-97C2-47CD-BF1D-E91F470FDB91}">
      <dgm:prSet/>
      <dgm:spPr/>
    </dgm:pt>
    <dgm:pt modelId="{783E0316-DDD9-4AB2-A567-52E3119D73C1}" type="sibTrans" cxnId="{808E7166-97C2-47CD-BF1D-E91F470FDB91}">
      <dgm:prSet/>
      <dgm:spPr/>
    </dgm:pt>
    <dgm:pt modelId="{1B4A6585-60B2-479A-8B46-B3E03E747A03}" type="pres">
      <dgm:prSet presAssocID="{63BB3EE1-9F5C-41B8-A10C-BA6F7FA071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215612-1D1E-477E-9BB9-87C462571165}" type="pres">
      <dgm:prSet presAssocID="{47099554-BA10-4829-999E-5FFBFF1C499E}" presName="hierRoot1" presStyleCnt="0">
        <dgm:presLayoutVars>
          <dgm:hierBranch/>
        </dgm:presLayoutVars>
      </dgm:prSet>
      <dgm:spPr/>
    </dgm:pt>
    <dgm:pt modelId="{C3C89605-24C2-4CCC-9530-52A55DEB650B}" type="pres">
      <dgm:prSet presAssocID="{47099554-BA10-4829-999E-5FFBFF1C499E}" presName="rootComposite1" presStyleCnt="0"/>
      <dgm:spPr/>
    </dgm:pt>
    <dgm:pt modelId="{49EE6B00-3A61-46BB-B8B0-6F50B387D4C6}" type="pres">
      <dgm:prSet presAssocID="{47099554-BA10-4829-999E-5FFBFF1C499E}" presName="rootText1" presStyleLbl="node0" presStyleIdx="0" presStyleCnt="1">
        <dgm:presLayoutVars>
          <dgm:chPref val="3"/>
        </dgm:presLayoutVars>
      </dgm:prSet>
      <dgm:spPr/>
    </dgm:pt>
    <dgm:pt modelId="{18455FB6-93EF-4B13-8AAE-E3080DF71922}" type="pres">
      <dgm:prSet presAssocID="{47099554-BA10-4829-999E-5FFBFF1C499E}" presName="rootConnector1" presStyleLbl="node1" presStyleIdx="0" presStyleCnt="0"/>
      <dgm:spPr/>
    </dgm:pt>
    <dgm:pt modelId="{27F45DD0-563B-4F61-9D9C-16A7FD9D24B2}" type="pres">
      <dgm:prSet presAssocID="{47099554-BA10-4829-999E-5FFBFF1C499E}" presName="hierChild2" presStyleCnt="0"/>
      <dgm:spPr/>
    </dgm:pt>
    <dgm:pt modelId="{D696FB5D-6F91-4B57-BD8C-F15B624AABCC}" type="pres">
      <dgm:prSet presAssocID="{E9AC4961-6158-4164-8B1D-9C7A6994C463}" presName="Name35" presStyleLbl="parChTrans1D2" presStyleIdx="0" presStyleCnt="2"/>
      <dgm:spPr/>
    </dgm:pt>
    <dgm:pt modelId="{79342737-E926-4EC9-97B1-4E51BE123C80}" type="pres">
      <dgm:prSet presAssocID="{F4A37480-B840-4026-B482-46824485F927}" presName="hierRoot2" presStyleCnt="0">
        <dgm:presLayoutVars>
          <dgm:hierBranch/>
        </dgm:presLayoutVars>
      </dgm:prSet>
      <dgm:spPr/>
    </dgm:pt>
    <dgm:pt modelId="{4E804E21-EC3C-43DD-B47D-ACE8DAC693FD}" type="pres">
      <dgm:prSet presAssocID="{F4A37480-B840-4026-B482-46824485F927}" presName="rootComposite" presStyleCnt="0"/>
      <dgm:spPr/>
    </dgm:pt>
    <dgm:pt modelId="{4D9BDE3E-AE63-4938-90BA-E6C9B80129F7}" type="pres">
      <dgm:prSet presAssocID="{F4A37480-B840-4026-B482-46824485F927}" presName="rootText" presStyleLbl="node2" presStyleIdx="0" presStyleCnt="2">
        <dgm:presLayoutVars>
          <dgm:chPref val="3"/>
        </dgm:presLayoutVars>
      </dgm:prSet>
      <dgm:spPr/>
    </dgm:pt>
    <dgm:pt modelId="{40F0FC6F-6D9C-4999-A3EC-482E5A61544D}" type="pres">
      <dgm:prSet presAssocID="{F4A37480-B840-4026-B482-46824485F927}" presName="rootConnector" presStyleLbl="node2" presStyleIdx="0" presStyleCnt="2"/>
      <dgm:spPr/>
    </dgm:pt>
    <dgm:pt modelId="{1E4DACCC-31DD-46CE-A76A-A24635A1177E}" type="pres">
      <dgm:prSet presAssocID="{F4A37480-B840-4026-B482-46824485F927}" presName="hierChild4" presStyleCnt="0"/>
      <dgm:spPr/>
    </dgm:pt>
    <dgm:pt modelId="{99CF379B-66E7-4188-9C28-263C75AFD8BA}" type="pres">
      <dgm:prSet presAssocID="{F4A37480-B840-4026-B482-46824485F927}" presName="hierChild5" presStyleCnt="0"/>
      <dgm:spPr/>
    </dgm:pt>
    <dgm:pt modelId="{253BE6F4-F89B-45DC-A635-E469AC9DE772}" type="pres">
      <dgm:prSet presAssocID="{12295F0A-8422-4468-9C14-25265C6F61F8}" presName="Name35" presStyleLbl="parChTrans1D2" presStyleIdx="1" presStyleCnt="2"/>
      <dgm:spPr/>
    </dgm:pt>
    <dgm:pt modelId="{2F28142B-E8B8-43AF-952A-91CAD33646BC}" type="pres">
      <dgm:prSet presAssocID="{1F5D36F0-4FA8-428F-B552-5DD6A5E7972C}" presName="hierRoot2" presStyleCnt="0">
        <dgm:presLayoutVars>
          <dgm:hierBranch/>
        </dgm:presLayoutVars>
      </dgm:prSet>
      <dgm:spPr/>
    </dgm:pt>
    <dgm:pt modelId="{380A45DA-2145-4AF4-A4A2-5BDB0011820E}" type="pres">
      <dgm:prSet presAssocID="{1F5D36F0-4FA8-428F-B552-5DD6A5E7972C}" presName="rootComposite" presStyleCnt="0"/>
      <dgm:spPr/>
    </dgm:pt>
    <dgm:pt modelId="{388CB41B-B3E3-4CAD-8ABD-BA782E9DB7E3}" type="pres">
      <dgm:prSet presAssocID="{1F5D36F0-4FA8-428F-B552-5DD6A5E7972C}" presName="rootText" presStyleLbl="node2" presStyleIdx="1" presStyleCnt="2">
        <dgm:presLayoutVars>
          <dgm:chPref val="3"/>
        </dgm:presLayoutVars>
      </dgm:prSet>
      <dgm:spPr/>
    </dgm:pt>
    <dgm:pt modelId="{9DFBE943-388F-4E83-983A-10BAB29EB9A9}" type="pres">
      <dgm:prSet presAssocID="{1F5D36F0-4FA8-428F-B552-5DD6A5E7972C}" presName="rootConnector" presStyleLbl="node2" presStyleIdx="1" presStyleCnt="2"/>
      <dgm:spPr/>
    </dgm:pt>
    <dgm:pt modelId="{BAA83814-9F87-4FD1-96B1-9093CE716FD9}" type="pres">
      <dgm:prSet presAssocID="{1F5D36F0-4FA8-428F-B552-5DD6A5E7972C}" presName="hierChild4" presStyleCnt="0"/>
      <dgm:spPr/>
    </dgm:pt>
    <dgm:pt modelId="{CC36E33B-C020-4BAE-A9E4-28880E8DA3A4}" type="pres">
      <dgm:prSet presAssocID="{1F5D36F0-4FA8-428F-B552-5DD6A5E7972C}" presName="hierChild5" presStyleCnt="0"/>
      <dgm:spPr/>
    </dgm:pt>
    <dgm:pt modelId="{CE9813FE-B601-49DE-B6B2-B74569AFC50C}" type="pres">
      <dgm:prSet presAssocID="{47099554-BA10-4829-999E-5FFBFF1C499E}" presName="hierChild3" presStyleCnt="0"/>
      <dgm:spPr/>
    </dgm:pt>
  </dgm:ptLst>
  <dgm:cxnLst>
    <dgm:cxn modelId="{18D69B1F-B1E9-48AF-9FF2-95B3C79BC0D3}" type="presOf" srcId="{1F5D36F0-4FA8-428F-B552-5DD6A5E7972C}" destId="{9DFBE943-388F-4E83-983A-10BAB29EB9A9}" srcOrd="1" destOrd="0" presId="urn:microsoft.com/office/officeart/2005/8/layout/orgChart1"/>
    <dgm:cxn modelId="{0BBE8120-9F34-444E-810E-BBAF627A0FE6}" type="presOf" srcId="{E9AC4961-6158-4164-8B1D-9C7A6994C463}" destId="{D696FB5D-6F91-4B57-BD8C-F15B624AABCC}" srcOrd="0" destOrd="0" presId="urn:microsoft.com/office/officeart/2005/8/layout/orgChart1"/>
    <dgm:cxn modelId="{8C0EC321-D5B5-48D8-99C0-CEAE48087A9A}" type="presOf" srcId="{63BB3EE1-9F5C-41B8-A10C-BA6F7FA07162}" destId="{1B4A6585-60B2-479A-8B46-B3E03E747A03}" srcOrd="0" destOrd="0" presId="urn:microsoft.com/office/officeart/2005/8/layout/orgChart1"/>
    <dgm:cxn modelId="{3E3A655B-FE94-444C-8717-9E7CC89EA239}" type="presOf" srcId="{47099554-BA10-4829-999E-5FFBFF1C499E}" destId="{18455FB6-93EF-4B13-8AAE-E3080DF71922}" srcOrd="1" destOrd="0" presId="urn:microsoft.com/office/officeart/2005/8/layout/orgChart1"/>
    <dgm:cxn modelId="{5B4C9B62-5435-4180-BC19-5F96E976F4E2}" type="presOf" srcId="{47099554-BA10-4829-999E-5FFBFF1C499E}" destId="{49EE6B00-3A61-46BB-B8B0-6F50B387D4C6}" srcOrd="0" destOrd="0" presId="urn:microsoft.com/office/officeart/2005/8/layout/orgChart1"/>
    <dgm:cxn modelId="{2195CB44-1904-420F-AEF0-7B692C65BFCE}" type="presOf" srcId="{F4A37480-B840-4026-B482-46824485F927}" destId="{4D9BDE3E-AE63-4938-90BA-E6C9B80129F7}" srcOrd="0" destOrd="0" presId="urn:microsoft.com/office/officeart/2005/8/layout/orgChart1"/>
    <dgm:cxn modelId="{808E7166-97C2-47CD-BF1D-E91F470FDB91}" srcId="{47099554-BA10-4829-999E-5FFBFF1C499E}" destId="{1F5D36F0-4FA8-428F-B552-5DD6A5E7972C}" srcOrd="1" destOrd="0" parTransId="{12295F0A-8422-4468-9C14-25265C6F61F8}" sibTransId="{783E0316-DDD9-4AB2-A567-52E3119D73C1}"/>
    <dgm:cxn modelId="{C2D5709B-BEB7-41D5-9778-73591F641A40}" srcId="{47099554-BA10-4829-999E-5FFBFF1C499E}" destId="{F4A37480-B840-4026-B482-46824485F927}" srcOrd="0" destOrd="0" parTransId="{E9AC4961-6158-4164-8B1D-9C7A6994C463}" sibTransId="{BE51FD27-B40A-4FE8-BAB7-D9A529D60D09}"/>
    <dgm:cxn modelId="{C5B005A5-A497-4A84-BE5E-2E548F1A85DF}" srcId="{63BB3EE1-9F5C-41B8-A10C-BA6F7FA07162}" destId="{47099554-BA10-4829-999E-5FFBFF1C499E}" srcOrd="0" destOrd="0" parTransId="{0AA88DC9-8DAD-4DFC-87EF-996DDFFE3D7A}" sibTransId="{088CCA08-9C36-4920-AA82-D075E5DB8D62}"/>
    <dgm:cxn modelId="{5AAFAFAA-AED8-4410-A9FF-98783E113FCF}" type="presOf" srcId="{12295F0A-8422-4468-9C14-25265C6F61F8}" destId="{253BE6F4-F89B-45DC-A635-E469AC9DE772}" srcOrd="0" destOrd="0" presId="urn:microsoft.com/office/officeart/2005/8/layout/orgChart1"/>
    <dgm:cxn modelId="{2094DDDE-4549-4EB4-B85C-92189226B3F0}" type="presOf" srcId="{1F5D36F0-4FA8-428F-B552-5DD6A5E7972C}" destId="{388CB41B-B3E3-4CAD-8ABD-BA782E9DB7E3}" srcOrd="0" destOrd="0" presId="urn:microsoft.com/office/officeart/2005/8/layout/orgChart1"/>
    <dgm:cxn modelId="{530D87EA-FFE7-4F26-9D14-3C9D921E7B52}" type="presOf" srcId="{F4A37480-B840-4026-B482-46824485F927}" destId="{40F0FC6F-6D9C-4999-A3EC-482E5A61544D}" srcOrd="1" destOrd="0" presId="urn:microsoft.com/office/officeart/2005/8/layout/orgChart1"/>
    <dgm:cxn modelId="{449A7AFE-62BF-4ED9-BE1C-E4AE4B8700B4}" type="presParOf" srcId="{1B4A6585-60B2-479A-8B46-B3E03E747A03}" destId="{73215612-1D1E-477E-9BB9-87C462571165}" srcOrd="0" destOrd="0" presId="urn:microsoft.com/office/officeart/2005/8/layout/orgChart1"/>
    <dgm:cxn modelId="{C686B8A1-9C78-4C2B-9DFB-FCB4E7BA392C}" type="presParOf" srcId="{73215612-1D1E-477E-9BB9-87C462571165}" destId="{C3C89605-24C2-4CCC-9530-52A55DEB650B}" srcOrd="0" destOrd="0" presId="urn:microsoft.com/office/officeart/2005/8/layout/orgChart1"/>
    <dgm:cxn modelId="{DE3B4D3C-B933-45DC-9851-7F63B04DF8B7}" type="presParOf" srcId="{C3C89605-24C2-4CCC-9530-52A55DEB650B}" destId="{49EE6B00-3A61-46BB-B8B0-6F50B387D4C6}" srcOrd="0" destOrd="0" presId="urn:microsoft.com/office/officeart/2005/8/layout/orgChart1"/>
    <dgm:cxn modelId="{920264DF-F038-41C5-801E-133C8E9C1EE0}" type="presParOf" srcId="{C3C89605-24C2-4CCC-9530-52A55DEB650B}" destId="{18455FB6-93EF-4B13-8AAE-E3080DF71922}" srcOrd="1" destOrd="0" presId="urn:microsoft.com/office/officeart/2005/8/layout/orgChart1"/>
    <dgm:cxn modelId="{F522B8BE-3E79-4B6F-912B-F1F838D3FCDD}" type="presParOf" srcId="{73215612-1D1E-477E-9BB9-87C462571165}" destId="{27F45DD0-563B-4F61-9D9C-16A7FD9D24B2}" srcOrd="1" destOrd="0" presId="urn:microsoft.com/office/officeart/2005/8/layout/orgChart1"/>
    <dgm:cxn modelId="{B446F00A-D6A7-4601-B324-1225D1187145}" type="presParOf" srcId="{27F45DD0-563B-4F61-9D9C-16A7FD9D24B2}" destId="{D696FB5D-6F91-4B57-BD8C-F15B624AABCC}" srcOrd="0" destOrd="0" presId="urn:microsoft.com/office/officeart/2005/8/layout/orgChart1"/>
    <dgm:cxn modelId="{68BD2E1E-369F-45EF-A72F-490FC783209C}" type="presParOf" srcId="{27F45DD0-563B-4F61-9D9C-16A7FD9D24B2}" destId="{79342737-E926-4EC9-97B1-4E51BE123C80}" srcOrd="1" destOrd="0" presId="urn:microsoft.com/office/officeart/2005/8/layout/orgChart1"/>
    <dgm:cxn modelId="{54687285-76B9-4C56-8698-6BA9F661C39C}" type="presParOf" srcId="{79342737-E926-4EC9-97B1-4E51BE123C80}" destId="{4E804E21-EC3C-43DD-B47D-ACE8DAC693FD}" srcOrd="0" destOrd="0" presId="urn:microsoft.com/office/officeart/2005/8/layout/orgChart1"/>
    <dgm:cxn modelId="{C3377DC5-D705-4857-A8C1-07551B84A890}" type="presParOf" srcId="{4E804E21-EC3C-43DD-B47D-ACE8DAC693FD}" destId="{4D9BDE3E-AE63-4938-90BA-E6C9B80129F7}" srcOrd="0" destOrd="0" presId="urn:microsoft.com/office/officeart/2005/8/layout/orgChart1"/>
    <dgm:cxn modelId="{6F1CA4AE-02A9-4383-A0FA-604F327F9B20}" type="presParOf" srcId="{4E804E21-EC3C-43DD-B47D-ACE8DAC693FD}" destId="{40F0FC6F-6D9C-4999-A3EC-482E5A61544D}" srcOrd="1" destOrd="0" presId="urn:microsoft.com/office/officeart/2005/8/layout/orgChart1"/>
    <dgm:cxn modelId="{830CE14B-D7C6-4726-AD86-04F8A6C37ECA}" type="presParOf" srcId="{79342737-E926-4EC9-97B1-4E51BE123C80}" destId="{1E4DACCC-31DD-46CE-A76A-A24635A1177E}" srcOrd="1" destOrd="0" presId="urn:microsoft.com/office/officeart/2005/8/layout/orgChart1"/>
    <dgm:cxn modelId="{BF8B5DA7-58B0-4140-A9C5-8431CCB27BD6}" type="presParOf" srcId="{79342737-E926-4EC9-97B1-4E51BE123C80}" destId="{99CF379B-66E7-4188-9C28-263C75AFD8BA}" srcOrd="2" destOrd="0" presId="urn:microsoft.com/office/officeart/2005/8/layout/orgChart1"/>
    <dgm:cxn modelId="{A2B71FA3-7C29-4AA5-A8D5-9F3DA4363B65}" type="presParOf" srcId="{27F45DD0-563B-4F61-9D9C-16A7FD9D24B2}" destId="{253BE6F4-F89B-45DC-A635-E469AC9DE772}" srcOrd="2" destOrd="0" presId="urn:microsoft.com/office/officeart/2005/8/layout/orgChart1"/>
    <dgm:cxn modelId="{D5C1897F-668F-4399-8403-05C0D99085EE}" type="presParOf" srcId="{27F45DD0-563B-4F61-9D9C-16A7FD9D24B2}" destId="{2F28142B-E8B8-43AF-952A-91CAD33646BC}" srcOrd="3" destOrd="0" presId="urn:microsoft.com/office/officeart/2005/8/layout/orgChart1"/>
    <dgm:cxn modelId="{B1DB4CEC-E85B-42CC-B89A-528CBDC67ABD}" type="presParOf" srcId="{2F28142B-E8B8-43AF-952A-91CAD33646BC}" destId="{380A45DA-2145-4AF4-A4A2-5BDB0011820E}" srcOrd="0" destOrd="0" presId="urn:microsoft.com/office/officeart/2005/8/layout/orgChart1"/>
    <dgm:cxn modelId="{4F484B2D-EFDB-434F-B33E-E8F3124D5079}" type="presParOf" srcId="{380A45DA-2145-4AF4-A4A2-5BDB0011820E}" destId="{388CB41B-B3E3-4CAD-8ABD-BA782E9DB7E3}" srcOrd="0" destOrd="0" presId="urn:microsoft.com/office/officeart/2005/8/layout/orgChart1"/>
    <dgm:cxn modelId="{504A10AC-43E5-4742-BF44-B433EB7036D0}" type="presParOf" srcId="{380A45DA-2145-4AF4-A4A2-5BDB0011820E}" destId="{9DFBE943-388F-4E83-983A-10BAB29EB9A9}" srcOrd="1" destOrd="0" presId="urn:microsoft.com/office/officeart/2005/8/layout/orgChart1"/>
    <dgm:cxn modelId="{9F856244-575C-485B-8BF4-8B12C6CCA78A}" type="presParOf" srcId="{2F28142B-E8B8-43AF-952A-91CAD33646BC}" destId="{BAA83814-9F87-4FD1-96B1-9093CE716FD9}" srcOrd="1" destOrd="0" presId="urn:microsoft.com/office/officeart/2005/8/layout/orgChart1"/>
    <dgm:cxn modelId="{3ED680FE-CEAB-4D73-9917-19CAE54A2990}" type="presParOf" srcId="{2F28142B-E8B8-43AF-952A-91CAD33646BC}" destId="{CC36E33B-C020-4BAE-A9E4-28880E8DA3A4}" srcOrd="2" destOrd="0" presId="urn:microsoft.com/office/officeart/2005/8/layout/orgChart1"/>
    <dgm:cxn modelId="{A996C7CE-7EB5-4B28-A8A4-B88B73F5DEAE}" type="presParOf" srcId="{73215612-1D1E-477E-9BB9-87C462571165}" destId="{CE9813FE-B601-49DE-B6B2-B74569AFC5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BE6F4-F89B-45DC-A635-E469AC9DE772}">
      <dsp:nvSpPr>
        <dsp:cNvPr id="0" name=""/>
        <dsp:cNvSpPr/>
      </dsp:nvSpPr>
      <dsp:spPr>
        <a:xfrm>
          <a:off x="4114800" y="2476214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6FB5D-6F91-4B57-BD8C-F15B624AABCC}">
      <dsp:nvSpPr>
        <dsp:cNvPr id="0" name=""/>
        <dsp:cNvSpPr/>
      </dsp:nvSpPr>
      <dsp:spPr>
        <a:xfrm>
          <a:off x="1862986" y="2476214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E6B00-3A61-46BB-B8B0-6F50B387D4C6}">
      <dsp:nvSpPr>
        <dsp:cNvPr id="0" name=""/>
        <dsp:cNvSpPr/>
      </dsp:nvSpPr>
      <dsp:spPr>
        <a:xfrm>
          <a:off x="2253797" y="615211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Психологическое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(эмоциональное)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1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насилие</a:t>
          </a:r>
        </a:p>
      </dsp:txBody>
      <dsp:txXfrm>
        <a:off x="2253797" y="615211"/>
        <a:ext cx="3722005" cy="1861002"/>
      </dsp:txXfrm>
    </dsp:sp>
    <dsp:sp modelId="{4D9BDE3E-AE63-4938-90BA-E6C9B80129F7}">
      <dsp:nvSpPr>
        <dsp:cNvPr id="0" name=""/>
        <dsp:cNvSpPr/>
      </dsp:nvSpPr>
      <dsp:spPr>
        <a:xfrm>
          <a:off x="1984" y="3257835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0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Психологическое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0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пренебрежения</a:t>
          </a:r>
        </a:p>
      </dsp:txBody>
      <dsp:txXfrm>
        <a:off x="1984" y="3257835"/>
        <a:ext cx="3722005" cy="1861002"/>
      </dsp:txXfrm>
    </dsp:sp>
    <dsp:sp modelId="{388CB41B-B3E3-4CAD-8ABD-BA782E9DB7E3}">
      <dsp:nvSpPr>
        <dsp:cNvPr id="0" name=""/>
        <dsp:cNvSpPr/>
      </dsp:nvSpPr>
      <dsp:spPr>
        <a:xfrm>
          <a:off x="4505610" y="3257835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0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Психологическое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200" b="0" i="1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жестокое обращение</a:t>
          </a:r>
        </a:p>
      </dsp:txBody>
      <dsp:txXfrm>
        <a:off x="4505610" y="3257835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9D26-55D7-4E7D-A2BC-0227738E3CFA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F67D-9C6B-41DE-8EAC-A7F9F4770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F67D-9C6B-41DE-8EAC-A7F9F4770F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8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0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08AE-9BCE-414A-B2FB-9BB9748E6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6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6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4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9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7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DCC5A-0FEA-4F97-A731-6DE2A0DF0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43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EACFC-044D-E250-D0C6-96024D47C3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Кризисные ситуации с детьми дошкольного возраста:</a:t>
            </a:r>
            <a:br>
              <a:rPr lang="ru-RU" dirty="0"/>
            </a:br>
            <a:r>
              <a:rPr lang="ru-RU" dirty="0"/>
              <a:t>варианты помощи педагога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899ABB-CC55-7A53-58BC-F826F8AAA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Усова Ольга Валерьевна</a:t>
            </a:r>
          </a:p>
          <a:p>
            <a:r>
              <a:rPr lang="ru-RU" dirty="0"/>
              <a:t>Доцент, к. </a:t>
            </a:r>
            <a:r>
              <a:rPr lang="ru-RU" dirty="0" err="1"/>
              <a:t>психол.н</a:t>
            </a:r>
            <a:r>
              <a:rPr lang="ru-RU" dirty="0"/>
              <a:t>.</a:t>
            </a:r>
          </a:p>
          <a:p>
            <a:r>
              <a:rPr lang="ru-RU" dirty="0"/>
              <a:t>ФГАОУ ВО «</a:t>
            </a:r>
            <a:r>
              <a:rPr lang="ru-RU" dirty="0" err="1"/>
              <a:t>УрФУ</a:t>
            </a:r>
            <a:r>
              <a:rPr lang="ru-RU" dirty="0"/>
              <a:t> им. первого Президента России Б.Н. Ельцина»</a:t>
            </a:r>
          </a:p>
        </p:txBody>
      </p:sp>
    </p:spTree>
    <p:extLst>
      <p:ext uri="{BB962C8B-B14F-4D97-AF65-F5344CB8AC3E}">
        <p14:creationId xmlns:p14="http://schemas.microsoft.com/office/powerpoint/2010/main" val="396849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76199" y="158977"/>
            <a:ext cx="8991601" cy="26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t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Травматические кризисы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Возникают в результате внезапного кратковременного или длительного  воздействия событий, выходящих  за рамки нормального человеческого опыта, к которым  человек, как правило,  не является готовым. </a:t>
            </a:r>
          </a:p>
          <a:p>
            <a:pPr algn="just">
              <a:lnSpc>
                <a:spcPct val="15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57200" y="2819400"/>
            <a:ext cx="807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Выделяются травмы: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стихийным или природным бедствием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причиненные людьми </a:t>
            </a:r>
          </a:p>
          <a:p>
            <a:pPr>
              <a:buFont typeface="Wingdings" pitchFamily="2" charset="2"/>
              <a:buChar char="Ø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r>
              <a:rPr lang="ru-RU" b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краткосрочные                         длительные       повторяющиеся</a:t>
            </a:r>
          </a:p>
        </p:txBody>
      </p:sp>
      <p:sp>
        <p:nvSpPr>
          <p:cNvPr id="11268" name="Line 12"/>
          <p:cNvSpPr>
            <a:spLocks noChangeShapeType="1"/>
          </p:cNvSpPr>
          <p:nvPr/>
        </p:nvSpPr>
        <p:spPr bwMode="auto">
          <a:xfrm flipH="1">
            <a:off x="2819400" y="4440964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16"/>
          <p:cNvSpPr>
            <a:spLocks noChangeShapeType="1"/>
          </p:cNvSpPr>
          <p:nvPr/>
        </p:nvSpPr>
        <p:spPr bwMode="auto">
          <a:xfrm>
            <a:off x="4445026" y="4472299"/>
            <a:ext cx="45719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17"/>
          <p:cNvSpPr>
            <a:spLocks noChangeShapeType="1"/>
          </p:cNvSpPr>
          <p:nvPr/>
        </p:nvSpPr>
        <p:spPr bwMode="auto">
          <a:xfrm>
            <a:off x="5712472" y="4472299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8600" y="381000"/>
            <a:ext cx="8915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физического насилия: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изменения на коже (царапины, следы ударов)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повреждение костей или мягких тканей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гематомы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кровоизлияние сетчатки глаза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ушибы тела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определенный тип ожогов или рубцов после них (множественные – от сигарет, утюга и другие)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следы укусов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выявляемые с помощью рентгена закрытые переломы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смещения суставов 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8600" y="185638"/>
            <a:ext cx="891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психического состояния и поведения детей разных возрастов, позволяющие заподозрить совершенное над ним физическое насилие:</a:t>
            </a:r>
          </a:p>
          <a:p>
            <a:pPr algn="ctr"/>
            <a:endParaRPr lang="ru-RU" sz="2000" u="sng" dirty="0">
              <a:solidFill>
                <a:srgbClr val="FF0000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44475" y="990600"/>
            <a:ext cx="86550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Возраст 1,5 – 3 года: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боязнь взрослых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плаксивость, проявления радости - очень редкие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реакция испуга на плач других детей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крайности в поведении - от чрезмерной агрессивности до безучастности.</a:t>
            </a:r>
          </a:p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Возраст 3 года – 6 лет: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отсутствие сопротивления при агрессивном отношении к ним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пассивная реакция на боль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болезненное отношение к замечаниям, критике.</a:t>
            </a:r>
          </a:p>
        </p:txBody>
      </p:sp>
      <p:pic>
        <p:nvPicPr>
          <p:cNvPr id="4" name="Рисунок 3" descr="C:\Users\1\Downloads\anak-sd-terekam-dicabuli-sopir-dalam-mobil-sb31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343400"/>
            <a:ext cx="3886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br>
              <a:rPr lang="ru-RU" sz="1600">
                <a:effectLst/>
              </a:rPr>
            </a:br>
            <a:r>
              <a:rPr lang="ru-RU" sz="1600">
                <a:effectLst/>
              </a:rPr>
              <a:t> </a:t>
            </a:r>
            <a:br>
              <a:rPr lang="ru-RU" sz="1600">
                <a:effectLst/>
              </a:rPr>
            </a:br>
            <a:r>
              <a:rPr lang="ru-RU" sz="1600">
                <a:effectLst/>
              </a:rPr>
              <a:t>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0D5CDD5-135E-6B34-3D3D-06DCCB245861}"/>
              </a:ext>
            </a:extLst>
          </p:cNvPr>
          <p:cNvGraphicFramePr/>
          <p:nvPr/>
        </p:nvGraphicFramePr>
        <p:xfrm>
          <a:off x="228600" y="228600"/>
          <a:ext cx="8229600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09600" y="304800"/>
            <a:ext cx="80010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Психологические: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наличие у ребенка стресс - синдромов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(например, недостаточной циркуляции крови и, как следствие,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холодных рук и ног, «мраморной» кожи, бледности).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характерное выражение лица ребенка (его называют «постоянной  бдительностью», «взглядом косули»).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наличие в поведении ребенка рефлекторных жестов 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 защиты .</a:t>
            </a:r>
          </a:p>
        </p:txBody>
      </p:sp>
      <p:pic>
        <p:nvPicPr>
          <p:cNvPr id="3" name="Рисунок 2" descr="C:\Users\1\Downloads\0039-043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352800"/>
            <a:ext cx="1948646" cy="324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168275"/>
            <a:ext cx="9144000" cy="40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Поведение ребенка в кризисной ситуации.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Механизмы психологической защиты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Регресс к более раннему детскому поведению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Идентификация с агрессором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Подавление Я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Отрицание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Изоляция чувств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Диссоциативные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защиты </a:t>
            </a:r>
          </a:p>
          <a:p>
            <a:pPr eaLnBrk="0" hangingPunct="0">
              <a:buFontTx/>
              <a:buChar char="•"/>
            </a:pPr>
            <a:endParaRPr lang="ru-RU" dirty="0"/>
          </a:p>
        </p:txBody>
      </p:sp>
      <p:pic>
        <p:nvPicPr>
          <p:cNvPr id="3" name="Рисунок 2" descr="C:\Users\1\Downloads\насилие-300x2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57600"/>
            <a:ext cx="3429000" cy="298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204788"/>
            <a:ext cx="9144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решать следующие задачи:</a:t>
            </a:r>
          </a:p>
          <a:p>
            <a:pPr indent="449263">
              <a:lnSpc>
                <a:spcPct val="150000"/>
              </a:lnSpc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При работе с чувствами и эмоциями ребенка: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Учить ребенка выражать свои чувства.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Учить ребенка дифференцировать  чувства (ощущать их разнообразие).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Тренировать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сензитивность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(чувствительность) ребенка.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Развивать ощущение телесной самости, безопасного восприятия физического контакта.	</a:t>
            </a:r>
          </a:p>
          <a:p>
            <a:pPr indent="449263">
              <a:lnSpc>
                <a:spcPct val="150000"/>
              </a:lnSpc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При работе с когнитивными схемами (способами мышления)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Учить осознавать свои чувства и эмоции, в том числе связанные со     взаимоотношениями с другими людьми.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Развивать у ребенка умение вырабатывать свои суждения о том, что нравится или не нравится.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Формировать у ребенка позитивное отношение к собственным переживаниям.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Учить ребенка ориентироваться в проблемах.</a:t>
            </a:r>
          </a:p>
          <a:p>
            <a:pPr indent="449263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Учить  осознавать особенности своих взаимоотношений с другими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8991600" cy="56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Помощь ребенку в кризисной ситуации: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освобождение ребенка от чувства страха, смущения, безнадежности.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восстановление нормального для конкретного ребенка психологического состояния (того, в котором он находился до кризиса).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привлечение внешних источников помощи и актуализация внутренних ресурсов ребенка.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возможностей для понимания ребенком  взаимосвязи между содержанием конкретного кризиса и особенностями своей жизни.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и развитие у ребенка новых установок, способов поведения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копинговых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механизмов, с помощью которых он может выйти из актуального кризиса и которые помогут ему в дальнейшем справляться с кризисными ситуациями.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81000" y="-14288"/>
            <a:ext cx="8763000" cy="56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алгоритм работы.</a:t>
            </a:r>
          </a:p>
          <a:p>
            <a:pPr algn="ctr"/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Психологическая работа с ребенком в кризисной ситуации обязательно должны включать в себя несколько этапов:</a:t>
            </a:r>
          </a:p>
          <a:p>
            <a:endParaRPr lang="ru-RU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Подготовка к работе.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Составление примерного плана работы.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Установление контакта с ребенком, восстановление вместе с ним картины произошедшего.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Анализ внешних признаков и особенностей переживания ребенком кризисной ситуации.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его физического (соматического) состояния;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качества его настроения;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поведения и общего психологического состояния.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Диагностика особенностей психологического развития ребенка: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познавательной сферы личности;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эмоционально-личностных отношений;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акцентуаций характера и психических отклонений.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выстраивание стратегии работы с ребенком. Выделение основных направлений этой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53340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наиболее естественная и эффективная форма работы с детьми.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9050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игра может быть использована как инструмент для изучения ребенка (классическая психоаналитическая техника, при которой происходит вытеснение желания, замена одного действия другим, отсутствие внимания, оговорки, запинки и т. д.);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свободное повторное воспроизведение травмирующей ситуации – "навязчивое поведение".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видим, что игра служит для раскрытия и лечения искажений в развитии ребенка.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ценна тем, что отбрасывает тень на подсознание и позволяет увидеть, с чем в игре ассоциируется у ребенка травма, проблема, опыт прошлого, что мешает ему нормально жить.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700198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и формы оказания психологической помощи детям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кризисной ситуации</a:t>
            </a: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5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71800"/>
            <a:ext cx="8686800" cy="609600"/>
          </a:xfrm>
        </p:spPr>
        <p:txBody>
          <a:bodyPr>
            <a:noAutofit/>
          </a:bodyPr>
          <a:lstStyle/>
          <a:p>
            <a:pPr marL="533400" indent="-533400" algn="just" eaLnBrk="1" hangingPunct="1">
              <a:lnSpc>
                <a:spcPct val="150000"/>
              </a:lnSpc>
              <a:defRPr/>
            </a:pPr>
            <a:r>
              <a:rPr lang="ru-RU" sz="24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400" b="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 Рассмотреть ситуации, которые являются особо разрушительными для психики ребенка.</a:t>
            </a:r>
            <a:b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> Разработать приемы педагогической помощи.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716088" y="609600"/>
            <a:ext cx="7096125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2644"/>
              </a:avLst>
            </a:prstTxWarp>
          </a:bodyPr>
          <a:lstStyle/>
          <a:p>
            <a:pPr algn="ctr"/>
            <a:endParaRPr lang="ru-RU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4572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алгоритма действия  по оказанию первой психологической помощи детям, оказавшимся в кризисной  ситуации.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533401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82341"/>
            <a:ext cx="8077200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терапевтической сказки позволяет обойти психологическое сопротивление и в той или иной мере проработать проблему. Показать на примере сказочных персонажей пути решения проблем и т.д. Психолог создает условия, в которых ребенок, работая со сказкой (слушая, придумывая, разыгрывая, продолжая), находит решения своих жизненных трудностей и проблем. Возможны как групповые, так и индивидуальные формы работы.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838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Песочная терапия.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Этот вид терапии используется при сильнейших эмоциональных нагрузках. Через свои ощущения, через прикосновения рук к песку, человек ощущает покой и одновременно огромные возможности. В процессе работы перед ребенком не ставится жесткой задачи и критериев. Психолог создает условия для проявления созидающей творческой силы в детях, специалист занимает ведомую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безоценочную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позицию в процессе игры.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762000"/>
            <a:ext cx="73914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ownloads\635812967723798959-155031569_early-childhood-educat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1" y="228600"/>
            <a:ext cx="2819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" y="1600200"/>
            <a:ext cx="8229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Можно использовать в работе с детьми следующие виды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заданий и упражнений: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Предметно-тематический тип – рисование на свободную и заданные темы. Примером таких заданий являются рисунки "Моя семья", "Я в школе", "Мой новый дом", "Мое любимое занятие", "Я сейчас", "Я в будущем" и т. д.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Образно - символический тип - изображение ребенка в виде образов.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Темы могут быть такие: "Добро", "Зло", "Счастье", "Радость", "Гнев", "Страх"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-107536"/>
            <a:ext cx="9067800" cy="65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pPr marL="342900" indent="-342900" algn="ctr" eaLnBrk="0" hangingPunct="0"/>
            <a:endParaRPr lang="ru-RU" dirty="0"/>
          </a:p>
          <a:p>
            <a:pPr marL="342900" indent="-342900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Выявление основных направлений работы</a:t>
            </a: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поведенческой сфере, в сфере взаимодействия с другими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эгоцентризм, избегание решения проблемы, нестабильность отношений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окружающими, преимущественно однотипный способ реагирования на </a:t>
            </a:r>
          </a:p>
          <a:p>
            <a:pPr marL="342900" indent="-34290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фрустрирующую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ситуацию, неуверенность в себе, высокий уровень притязаний при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отсутствии критической оценки своих возможностей, склонность к обвинениям или чрезмерная угодливость,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сексуализированное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поведение.</a:t>
            </a: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аффективной сфере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эмоциональная лабильность, низкая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фрустрационная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устойчивость и частое возникновение тревоги и депрессии, сниженная и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нестабильная самооценка, появление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социофобий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агрессивность.</a:t>
            </a: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мотивационно-потребностой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сфере: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блокировка потребности в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защищенности, самоутверждении, принадлежности, невозможность простроить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временную перспективу.</a:t>
            </a:r>
          </a:p>
          <a:p>
            <a:pPr marL="342900" indent="-342900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 когнитивной сфере</a:t>
            </a:r>
            <a:r>
              <a:rPr lang="ru-RU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наличие искажений, усиливающих  дисгармонию личности, «аффективная логика»: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«произвольное отражение» - («я супермен», «я неудачник»);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«чрезмерное обобщение» -  («все, что я делаю – плохо»);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«черно-белое мышление» -  «очень хорошо – очень плохо», «мир или черный, 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белый»;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персонализация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-  «они смеются не просто так, они смеются надо мной»;</a:t>
            </a:r>
          </a:p>
          <a:p>
            <a:pPr marL="342900" indent="-3429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преувеличение негативных событий и минимизация позитивных,.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6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6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6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6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6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6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6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6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6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6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33" y="381000"/>
            <a:ext cx="7823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9326" y="914400"/>
            <a:ext cx="2905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9540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Успехов, терпения и радости в общении с детьми!!! </a:t>
            </a:r>
          </a:p>
        </p:txBody>
      </p:sp>
      <p:pic>
        <p:nvPicPr>
          <p:cNvPr id="5" name="Picture 4" descr="http://estalsad5.edumsko.ru/images/users-files/estalsad5/5850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41013"/>
            <a:ext cx="5072098" cy="422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9718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572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kreses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решение, поворотный пункт, исход) определяется в психологии как тяжелое психологическое состояние, являющееся результатом либо какого-нибудь внешнего воздействия, либо вызванное внутренней причиной, либо как резкое изменение статуса персональной жизни. </a:t>
            </a:r>
          </a:p>
        </p:txBody>
      </p:sp>
      <p:pic>
        <p:nvPicPr>
          <p:cNvPr id="4" name="Рисунок 3" descr="C:\Users\1\Downloads\282837_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00400"/>
            <a:ext cx="3886200" cy="291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4800" y="457200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Травматические ситуации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экстремальные критические события, которые несут угрозу жизни или здоровью (как самого ребенка, так и его значимых близких) и требуют экстраординарных усилий по совладению с последствиями их воздействия.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62000"/>
            <a:ext cx="83820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для ребенка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наступает тогда, когда он не может самостоятельно, без чьей-либо поддержки и помощи справиться с ней. </a:t>
            </a: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-381000"/>
            <a:ext cx="9144000" cy="612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304704" bIns="0" anchor="ctr">
            <a:spAutoFit/>
          </a:bodyPr>
          <a:lstStyle/>
          <a:p>
            <a:pPr algn="ctr"/>
            <a:endParaRPr lang="ru-RU" sz="2400" b="1" u="sng" dirty="0"/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Переживаемые детьми  кризисы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условно разделить на три основные группы: </a:t>
            </a:r>
          </a:p>
          <a:p>
            <a:endParaRPr lang="ru-RU" sz="2400" b="1" dirty="0"/>
          </a:p>
          <a:p>
            <a:pPr algn="just">
              <a:lnSpc>
                <a:spcPct val="150000"/>
              </a:lnSpc>
            </a:pPr>
            <a:r>
              <a:rPr lang="ru-RU" b="1" i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Возрастные кризисы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естественные, нормативные).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Неблагоприятные внешние воздействия, стрессовые факторы в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эти периоды оказывают огромное влияние на дальнейшее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личности ребенка, в частности на способность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реагирования на воздействия внешней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Кризисы утраты и разлуки.</a:t>
            </a:r>
          </a:p>
          <a:p>
            <a:pPr>
              <a:buFontTx/>
              <a:buChar char="•"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Травматические кризисы.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00401" y="-39688"/>
            <a:ext cx="5943600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кризисами разлуки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сталкиваются в случаях развода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родителей и создания родителями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других семей.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Процесс адаптации детей после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развода условно делят на три фазы: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Первая, самая острая фаза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длится примерно около двух лет. 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Вторая фаза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переходная.</a:t>
            </a:r>
          </a:p>
          <a:p>
            <a:pPr>
              <a:lnSpc>
                <a:spcPct val="15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Третья фаза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означает создание нового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жизненного стиля.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/>
          </a:p>
          <a:p>
            <a:endParaRPr lang="ru-RU" sz="2000" dirty="0"/>
          </a:p>
          <a:p>
            <a:endParaRPr lang="ru-RU" sz="2400" dirty="0"/>
          </a:p>
        </p:txBody>
      </p:sp>
      <p:pic>
        <p:nvPicPr>
          <p:cNvPr id="10243" name="Picture 5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333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42900" y="2382838"/>
            <a:ext cx="8458200" cy="29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 утраты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Утрата – переживание, человеческий опыт, связанный со смертью близкого человека.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время кризиса утраты ребенок переживает смешанные эмоции -  от подавленности и печали до гнева и досады. </a:t>
            </a:r>
          </a:p>
          <a:p>
            <a:endParaRPr lang="ru-RU" sz="2400" dirty="0"/>
          </a:p>
          <a:p>
            <a:endParaRPr lang="ru-RU" sz="2000" i="1" dirty="0"/>
          </a:p>
        </p:txBody>
      </p:sp>
      <p:pic>
        <p:nvPicPr>
          <p:cNvPr id="8195" name="Picture 5" descr="What__by_beaglef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276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Условно можно выделить несколько стадий переживания утраты:</a:t>
            </a:r>
          </a:p>
          <a:p>
            <a:pPr lvl="1">
              <a:lnSpc>
                <a:spcPct val="150000"/>
              </a:lnSpc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Первая стадия.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Шок.</a:t>
            </a:r>
            <a:r>
              <a:rPr lang="ru-RU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Характеризуется тотальным эмоциональным отрицанием, часто неправильно понимаемым теми, кто пытается помочь ребенку справиться с горем. </a:t>
            </a:r>
          </a:p>
          <a:p>
            <a:pPr lvl="1">
              <a:lnSpc>
                <a:spcPct val="150000"/>
              </a:lnSpc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Вторая стадия</a:t>
            </a:r>
            <a:r>
              <a:rPr lang="ru-RU" b="1" u="sng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Злость и ощущение несправедливости.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этой стадии человека мучает вопрос: почему это произошло именно со мной? </a:t>
            </a:r>
          </a:p>
          <a:p>
            <a:pPr lvl="1">
              <a:lnSpc>
                <a:spcPct val="15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Третья стадия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 Печаль и сожаление.</a:t>
            </a:r>
          </a:p>
          <a:p>
            <a:pPr lvl="1"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 стадия характеризуется ощущением одиночества и депрессией; может возникать  потребность вернуть прошлое как способ отрицания произошедшего. </a:t>
            </a:r>
          </a:p>
          <a:p>
            <a:pPr lvl="1">
              <a:lnSpc>
                <a:spcPct val="150000"/>
              </a:lnSpc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Четвертая стадия</a:t>
            </a:r>
            <a:r>
              <a:rPr lang="ru-RU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Восстановление.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начинает постепенно входить в свою колею, и к концу первого года можно уже надеяться на восстановление.</a:t>
            </a:r>
          </a:p>
          <a:p>
            <a:pPr lvl="1">
              <a:buFontTx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86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целом большую роль в переживании ребёнком травмы потери (утраты) играют такие факторы, как: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219200"/>
            <a:ext cx="58674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 возраст ребёнка;</a:t>
            </a:r>
            <a:br>
              <a:rPr lang="ru-RU" altLang="zh-CN" b="1" dirty="0">
                <a:latin typeface="Times New Roman" pitchFamily="18" charset="0"/>
                <a:cs typeface="Times New Roman" pitchFamily="18" charset="0"/>
              </a:rPr>
            </a:br>
            <a:endParaRPr lang="ru-RU" altLang="zh-CN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 уровень психического развития;</a:t>
            </a:r>
            <a:br>
              <a:rPr lang="ru-RU" altLang="zh-CN" b="1" dirty="0">
                <a:latin typeface="Times New Roman" pitchFamily="18" charset="0"/>
                <a:cs typeface="Times New Roman" pitchFamily="18" charset="0"/>
              </a:rPr>
            </a:br>
            <a:endParaRPr lang="ru-RU" altLang="zh-CN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 наличие (или отсутствие) опыта предыдущих потерь;</a:t>
            </a:r>
            <a:br>
              <a:rPr lang="ru-RU" altLang="zh-CN" b="1" dirty="0">
                <a:latin typeface="Times New Roman" pitchFamily="18" charset="0"/>
                <a:cs typeface="Times New Roman" pitchFamily="18" charset="0"/>
              </a:rPr>
            </a:br>
            <a:endParaRPr lang="ru-RU" altLang="zh-CN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  поддержка значимого взрослого.</a:t>
            </a:r>
            <a:br>
              <a:rPr lang="ru-RU" altLang="zh-CN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i-114[1]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0" y="3429000"/>
            <a:ext cx="2974975" cy="297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951</TotalTime>
  <Words>1641</Words>
  <Application>Microsoft Office PowerPoint</Application>
  <PresentationFormat>Экран (4:3)</PresentationFormat>
  <Paragraphs>195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La mente</vt:lpstr>
      <vt:lpstr>Кризисные ситуации с детьми дошкольного возраста: варианты помощи педагога</vt:lpstr>
      <vt:lpstr>Задачи:  Рассмотреть ситуации, которые являются особо разрушительными для психики ребенка.  Разработать приемы педагогической помощи.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Оля</dc:creator>
  <cp:lastModifiedBy>Усова Ольга Валерьевна</cp:lastModifiedBy>
  <cp:revision>77</cp:revision>
  <cp:lastPrinted>1601-01-01T00:00:00Z</cp:lastPrinted>
  <dcterms:created xsi:type="dcterms:W3CDTF">1601-01-01T00:00:00Z</dcterms:created>
  <dcterms:modified xsi:type="dcterms:W3CDTF">2024-08-27T18:17:10Z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