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91" r:id="rId2"/>
    <p:sldId id="349" r:id="rId3"/>
    <p:sldId id="358" r:id="rId4"/>
    <p:sldId id="354" r:id="rId5"/>
    <p:sldId id="392" r:id="rId6"/>
    <p:sldId id="316" r:id="rId7"/>
    <p:sldId id="388" r:id="rId8"/>
    <p:sldId id="389" r:id="rId9"/>
    <p:sldId id="333" r:id="rId10"/>
    <p:sldId id="351" r:id="rId11"/>
    <p:sldId id="360" r:id="rId12"/>
    <p:sldId id="367" r:id="rId13"/>
    <p:sldId id="373" r:id="rId14"/>
    <p:sldId id="384" r:id="rId15"/>
    <p:sldId id="362" r:id="rId16"/>
    <p:sldId id="350" r:id="rId17"/>
    <p:sldId id="374" r:id="rId18"/>
    <p:sldId id="370" r:id="rId19"/>
    <p:sldId id="342" r:id="rId20"/>
    <p:sldId id="394" r:id="rId21"/>
    <p:sldId id="34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F718F-993D-49E4-BE26-FDFD93E90C6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C54927-B05A-4C01-99DD-B7EF3FA1ABE4}">
      <dgm:prSet custT="1"/>
      <dgm:spPr/>
      <dgm:t>
        <a:bodyPr/>
        <a:lstStyle/>
        <a:p>
          <a:pPr algn="just"/>
          <a:r>
            <a:rPr lang="ru-RU" sz="1800" b="1" dirty="0"/>
            <a:t>Стрессоустойчивость </a:t>
          </a:r>
          <a:r>
            <a:rPr lang="ru-RU" sz="1800" dirty="0"/>
            <a:t>- стабильность функций организма и психики при воздействии стресс-факторов, их резистентность (сопротивляемость) и толерантность (выносливость) к экстремальным воздействиям, функциональную приспособляемость человека к жизни и деятельности в конкретных экстремальных условиях.</a:t>
          </a:r>
          <a:endParaRPr lang="en-US" sz="1800" dirty="0"/>
        </a:p>
      </dgm:t>
    </dgm:pt>
    <dgm:pt modelId="{F7AD840F-A414-4DBE-B9EF-57B5277321D0}" type="parTrans" cxnId="{0F2E54F8-26CC-4532-A713-C033A1954D81}">
      <dgm:prSet/>
      <dgm:spPr/>
      <dgm:t>
        <a:bodyPr/>
        <a:lstStyle/>
        <a:p>
          <a:endParaRPr lang="en-US"/>
        </a:p>
      </dgm:t>
    </dgm:pt>
    <dgm:pt modelId="{C2221143-0063-4B5F-9168-068CA3C1C14E}" type="sibTrans" cxnId="{0F2E54F8-26CC-4532-A713-C033A1954D81}">
      <dgm:prSet/>
      <dgm:spPr/>
      <dgm:t>
        <a:bodyPr/>
        <a:lstStyle/>
        <a:p>
          <a:endParaRPr lang="en-US"/>
        </a:p>
      </dgm:t>
    </dgm:pt>
    <dgm:pt modelId="{73851298-A88A-4B2F-B085-A297F88ECB23}">
      <dgm:prSet/>
      <dgm:spPr/>
      <dgm:t>
        <a:bodyPr/>
        <a:lstStyle/>
        <a:p>
          <a:pPr algn="just"/>
          <a:r>
            <a:rPr lang="ru-RU" b="1" dirty="0"/>
            <a:t>Стрессоустойчивость</a:t>
          </a:r>
          <a:r>
            <a:rPr lang="ru-RU" dirty="0"/>
            <a:t> – умение противостоять  трудностям и оперативно действовать в сложной ситуации</a:t>
          </a:r>
          <a:endParaRPr lang="en-US" dirty="0"/>
        </a:p>
      </dgm:t>
    </dgm:pt>
    <dgm:pt modelId="{CD7B5BDD-7F34-4A82-9C3F-E5EDF30E0A56}" type="parTrans" cxnId="{A17BA153-607A-44E2-A4C3-6BF2A7E3806F}">
      <dgm:prSet/>
      <dgm:spPr/>
      <dgm:t>
        <a:bodyPr/>
        <a:lstStyle/>
        <a:p>
          <a:endParaRPr lang="en-US"/>
        </a:p>
      </dgm:t>
    </dgm:pt>
    <dgm:pt modelId="{2CA2B13E-B711-4215-85FD-D687A6958FA1}" type="sibTrans" cxnId="{A17BA153-607A-44E2-A4C3-6BF2A7E3806F}">
      <dgm:prSet/>
      <dgm:spPr/>
      <dgm:t>
        <a:bodyPr/>
        <a:lstStyle/>
        <a:p>
          <a:endParaRPr lang="en-US"/>
        </a:p>
      </dgm:t>
    </dgm:pt>
    <dgm:pt modelId="{B5E05277-DB1B-4934-A2B9-4C66C3433FF6}" type="pres">
      <dgm:prSet presAssocID="{318F718F-993D-49E4-BE26-FDFD93E90C61}" presName="root" presStyleCnt="0">
        <dgm:presLayoutVars>
          <dgm:dir/>
          <dgm:resizeHandles val="exact"/>
        </dgm:presLayoutVars>
      </dgm:prSet>
      <dgm:spPr/>
    </dgm:pt>
    <dgm:pt modelId="{D066BC88-6713-41AE-AB06-93B991BAF79B}" type="pres">
      <dgm:prSet presAssocID="{9DC54927-B05A-4C01-99DD-B7EF3FA1ABE4}" presName="compNode" presStyleCnt="0"/>
      <dgm:spPr/>
    </dgm:pt>
    <dgm:pt modelId="{1B5E0DA4-4D02-49D9-8616-52AF3D88457D}" type="pres">
      <dgm:prSet presAssocID="{9DC54927-B05A-4C01-99DD-B7EF3FA1ABE4}" presName="bgRect" presStyleLbl="bgShp" presStyleIdx="0" presStyleCnt="2"/>
      <dgm:spPr/>
    </dgm:pt>
    <dgm:pt modelId="{1CC725CE-A002-43DC-A8B1-CA835F9E90E7}" type="pres">
      <dgm:prSet presAssocID="{9DC54927-B05A-4C01-99DD-B7EF3FA1ABE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F7BFE31F-9E88-4D98-8D6D-EB869B88DAD6}" type="pres">
      <dgm:prSet presAssocID="{9DC54927-B05A-4C01-99DD-B7EF3FA1ABE4}" presName="spaceRect" presStyleCnt="0"/>
      <dgm:spPr/>
    </dgm:pt>
    <dgm:pt modelId="{C63C2FCA-D4BA-4E90-99A2-B6F3CF8C148C}" type="pres">
      <dgm:prSet presAssocID="{9DC54927-B05A-4C01-99DD-B7EF3FA1ABE4}" presName="parTx" presStyleLbl="revTx" presStyleIdx="0" presStyleCnt="2">
        <dgm:presLayoutVars>
          <dgm:chMax val="0"/>
          <dgm:chPref val="0"/>
        </dgm:presLayoutVars>
      </dgm:prSet>
      <dgm:spPr/>
    </dgm:pt>
    <dgm:pt modelId="{85DE0FD1-60AE-4543-B7E7-5FF53382705A}" type="pres">
      <dgm:prSet presAssocID="{C2221143-0063-4B5F-9168-068CA3C1C14E}" presName="sibTrans" presStyleCnt="0"/>
      <dgm:spPr/>
    </dgm:pt>
    <dgm:pt modelId="{B20F8D4F-4A3A-4F71-AC30-E254CC6EFA1F}" type="pres">
      <dgm:prSet presAssocID="{73851298-A88A-4B2F-B085-A297F88ECB23}" presName="compNode" presStyleCnt="0"/>
      <dgm:spPr/>
    </dgm:pt>
    <dgm:pt modelId="{AB036E19-3F03-472F-B481-69A8B3335122}" type="pres">
      <dgm:prSet presAssocID="{73851298-A88A-4B2F-B085-A297F88ECB23}" presName="bgRect" presStyleLbl="bgShp" presStyleIdx="1" presStyleCnt="2"/>
      <dgm:spPr/>
    </dgm:pt>
    <dgm:pt modelId="{012C9802-4615-41CD-988C-5B0CAE3AC8B0}" type="pres">
      <dgm:prSet presAssocID="{73851298-A88A-4B2F-B085-A297F88ECB2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BEB50D28-CB94-431C-B20A-1703D0AC4E5C}" type="pres">
      <dgm:prSet presAssocID="{73851298-A88A-4B2F-B085-A297F88ECB23}" presName="spaceRect" presStyleCnt="0"/>
      <dgm:spPr/>
    </dgm:pt>
    <dgm:pt modelId="{A172834B-1F08-4C1E-ACFD-30716D8A66BE}" type="pres">
      <dgm:prSet presAssocID="{73851298-A88A-4B2F-B085-A297F88ECB2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D796071-2A42-42C9-9E73-0614A7F685E4}" type="presOf" srcId="{73851298-A88A-4B2F-B085-A297F88ECB23}" destId="{A172834B-1F08-4C1E-ACFD-30716D8A66BE}" srcOrd="0" destOrd="0" presId="urn:microsoft.com/office/officeart/2018/2/layout/IconVerticalSolidList"/>
    <dgm:cxn modelId="{A17BA153-607A-44E2-A4C3-6BF2A7E3806F}" srcId="{318F718F-993D-49E4-BE26-FDFD93E90C61}" destId="{73851298-A88A-4B2F-B085-A297F88ECB23}" srcOrd="1" destOrd="0" parTransId="{CD7B5BDD-7F34-4A82-9C3F-E5EDF30E0A56}" sibTransId="{2CA2B13E-B711-4215-85FD-D687A6958FA1}"/>
    <dgm:cxn modelId="{7690C254-3095-4EFB-BBA8-847DA29A0D96}" type="presOf" srcId="{318F718F-993D-49E4-BE26-FDFD93E90C61}" destId="{B5E05277-DB1B-4934-A2B9-4C66C3433FF6}" srcOrd="0" destOrd="0" presId="urn:microsoft.com/office/officeart/2018/2/layout/IconVerticalSolidList"/>
    <dgm:cxn modelId="{39955DBE-EAAD-4B9B-BE60-8C5414481E24}" type="presOf" srcId="{9DC54927-B05A-4C01-99DD-B7EF3FA1ABE4}" destId="{C63C2FCA-D4BA-4E90-99A2-B6F3CF8C148C}" srcOrd="0" destOrd="0" presId="urn:microsoft.com/office/officeart/2018/2/layout/IconVerticalSolidList"/>
    <dgm:cxn modelId="{0F2E54F8-26CC-4532-A713-C033A1954D81}" srcId="{318F718F-993D-49E4-BE26-FDFD93E90C61}" destId="{9DC54927-B05A-4C01-99DD-B7EF3FA1ABE4}" srcOrd="0" destOrd="0" parTransId="{F7AD840F-A414-4DBE-B9EF-57B5277321D0}" sibTransId="{C2221143-0063-4B5F-9168-068CA3C1C14E}"/>
    <dgm:cxn modelId="{42E6A3B9-F807-4678-97F5-65125651107C}" type="presParOf" srcId="{B5E05277-DB1B-4934-A2B9-4C66C3433FF6}" destId="{D066BC88-6713-41AE-AB06-93B991BAF79B}" srcOrd="0" destOrd="0" presId="urn:microsoft.com/office/officeart/2018/2/layout/IconVerticalSolidList"/>
    <dgm:cxn modelId="{6083DB96-8691-4CB7-95F3-A006004537E3}" type="presParOf" srcId="{D066BC88-6713-41AE-AB06-93B991BAF79B}" destId="{1B5E0DA4-4D02-49D9-8616-52AF3D88457D}" srcOrd="0" destOrd="0" presId="urn:microsoft.com/office/officeart/2018/2/layout/IconVerticalSolidList"/>
    <dgm:cxn modelId="{FF3F3386-82F8-469C-B0BF-BC617E9AC63E}" type="presParOf" srcId="{D066BC88-6713-41AE-AB06-93B991BAF79B}" destId="{1CC725CE-A002-43DC-A8B1-CA835F9E90E7}" srcOrd="1" destOrd="0" presId="urn:microsoft.com/office/officeart/2018/2/layout/IconVerticalSolidList"/>
    <dgm:cxn modelId="{63D4C4FD-71A5-486F-AD7B-76DAA95853B3}" type="presParOf" srcId="{D066BC88-6713-41AE-AB06-93B991BAF79B}" destId="{F7BFE31F-9E88-4D98-8D6D-EB869B88DAD6}" srcOrd="2" destOrd="0" presId="urn:microsoft.com/office/officeart/2018/2/layout/IconVerticalSolidList"/>
    <dgm:cxn modelId="{68145AD6-3F39-4E6D-BD30-EEB37693FADA}" type="presParOf" srcId="{D066BC88-6713-41AE-AB06-93B991BAF79B}" destId="{C63C2FCA-D4BA-4E90-99A2-B6F3CF8C148C}" srcOrd="3" destOrd="0" presId="urn:microsoft.com/office/officeart/2018/2/layout/IconVerticalSolidList"/>
    <dgm:cxn modelId="{F510749F-CE53-4892-BB7E-35C9E1BAF793}" type="presParOf" srcId="{B5E05277-DB1B-4934-A2B9-4C66C3433FF6}" destId="{85DE0FD1-60AE-4543-B7E7-5FF53382705A}" srcOrd="1" destOrd="0" presId="urn:microsoft.com/office/officeart/2018/2/layout/IconVerticalSolidList"/>
    <dgm:cxn modelId="{643A5265-1A8B-46FD-8AA3-F03EF09FAC24}" type="presParOf" srcId="{B5E05277-DB1B-4934-A2B9-4C66C3433FF6}" destId="{B20F8D4F-4A3A-4F71-AC30-E254CC6EFA1F}" srcOrd="2" destOrd="0" presId="urn:microsoft.com/office/officeart/2018/2/layout/IconVerticalSolidList"/>
    <dgm:cxn modelId="{BD26A2B6-122B-4F2D-9CB4-D0BADA8815ED}" type="presParOf" srcId="{B20F8D4F-4A3A-4F71-AC30-E254CC6EFA1F}" destId="{AB036E19-3F03-472F-B481-69A8B3335122}" srcOrd="0" destOrd="0" presId="urn:microsoft.com/office/officeart/2018/2/layout/IconVerticalSolidList"/>
    <dgm:cxn modelId="{314A5B2E-437C-4BDE-81DF-C4CA5BA54FFA}" type="presParOf" srcId="{B20F8D4F-4A3A-4F71-AC30-E254CC6EFA1F}" destId="{012C9802-4615-41CD-988C-5B0CAE3AC8B0}" srcOrd="1" destOrd="0" presId="urn:microsoft.com/office/officeart/2018/2/layout/IconVerticalSolidList"/>
    <dgm:cxn modelId="{82EC0F71-AAD5-459C-A349-7342E05DD3E1}" type="presParOf" srcId="{B20F8D4F-4A3A-4F71-AC30-E254CC6EFA1F}" destId="{BEB50D28-CB94-431C-B20A-1703D0AC4E5C}" srcOrd="2" destOrd="0" presId="urn:microsoft.com/office/officeart/2018/2/layout/IconVerticalSolidList"/>
    <dgm:cxn modelId="{FB9CE38E-475D-41B8-BABD-CCF1BCCCFC4C}" type="presParOf" srcId="{B20F8D4F-4A3A-4F71-AC30-E254CC6EFA1F}" destId="{A172834B-1F08-4C1E-ACFD-30716D8A66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92BB5E-40D0-459C-9BBF-5427E0A9991F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6BFFD6-1387-4F31-8F9F-9F5576C220C5}">
      <dgm:prSet phldrT="[Текст]" custT="1"/>
      <dgm:spPr/>
      <dgm:t>
        <a:bodyPr/>
        <a:lstStyle/>
        <a:p>
          <a:r>
            <a:rPr lang="ru-RU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С управлением дыхания</a:t>
          </a:r>
        </a:p>
      </dgm:t>
    </dgm:pt>
    <dgm:pt modelId="{93461F25-54A4-4423-85B7-C968C9389B57}" type="parTrans" cxnId="{6270830C-2699-4B96-A0D5-5C32A29EB7FF}">
      <dgm:prSet/>
      <dgm:spPr/>
      <dgm:t>
        <a:bodyPr/>
        <a:lstStyle/>
        <a:p>
          <a:endParaRPr lang="ru-RU"/>
        </a:p>
      </dgm:t>
    </dgm:pt>
    <dgm:pt modelId="{2481FD9B-3321-4990-9ACA-4E536058CC5E}" type="sibTrans" cxnId="{6270830C-2699-4B96-A0D5-5C32A29EB7FF}">
      <dgm:prSet/>
      <dgm:spPr/>
      <dgm:t>
        <a:bodyPr/>
        <a:lstStyle/>
        <a:p>
          <a:endParaRPr lang="ru-RU"/>
        </a:p>
      </dgm:t>
    </dgm:pt>
    <dgm:pt modelId="{F0FE21AB-ACA0-48E3-A594-0B5D41A6BA76}">
      <dgm:prSet phldrT="[Текст]" custT="1"/>
      <dgm:spPr/>
      <dgm:t>
        <a:bodyPr/>
        <a:lstStyle/>
        <a:p>
          <a:r>
            <a:rPr lang="ru-RU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С управлением тонусом мышц, движением</a:t>
          </a:r>
        </a:p>
      </dgm:t>
    </dgm:pt>
    <dgm:pt modelId="{B8C40C98-9A75-4B4B-B2E4-5DED2C84D4DC}" type="parTrans" cxnId="{411168B5-45B5-4C20-8E58-75D2932F5414}">
      <dgm:prSet/>
      <dgm:spPr/>
      <dgm:t>
        <a:bodyPr/>
        <a:lstStyle/>
        <a:p>
          <a:endParaRPr lang="ru-RU"/>
        </a:p>
      </dgm:t>
    </dgm:pt>
    <dgm:pt modelId="{D9702909-64B3-4CCE-8261-999FDDAC5A6A}" type="sibTrans" cxnId="{411168B5-45B5-4C20-8E58-75D2932F5414}">
      <dgm:prSet/>
      <dgm:spPr/>
      <dgm:t>
        <a:bodyPr/>
        <a:lstStyle/>
        <a:p>
          <a:endParaRPr lang="ru-RU"/>
        </a:p>
      </dgm:t>
    </dgm:pt>
    <dgm:pt modelId="{83ECB14A-DD16-4F31-9942-95654CB8F575}">
      <dgm:prSet phldrT="[Текст]" custT="1"/>
      <dgm:spPr/>
      <dgm:t>
        <a:bodyPr/>
        <a:lstStyle/>
        <a:p>
          <a:r>
            <a:rPr lang="ru-RU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С использованием образов</a:t>
          </a:r>
        </a:p>
      </dgm:t>
    </dgm:pt>
    <dgm:pt modelId="{31CE24CD-7EE7-401B-9A51-7E1DA2306654}" type="parTrans" cxnId="{DC09581A-1D17-4E74-AA76-7D1C8D8398B6}">
      <dgm:prSet/>
      <dgm:spPr/>
      <dgm:t>
        <a:bodyPr/>
        <a:lstStyle/>
        <a:p>
          <a:endParaRPr lang="ru-RU"/>
        </a:p>
      </dgm:t>
    </dgm:pt>
    <dgm:pt modelId="{76D2468D-B1C1-4693-AA93-0059F2A76B09}" type="sibTrans" cxnId="{DC09581A-1D17-4E74-AA76-7D1C8D8398B6}">
      <dgm:prSet/>
      <dgm:spPr/>
      <dgm:t>
        <a:bodyPr/>
        <a:lstStyle/>
        <a:p>
          <a:endParaRPr lang="ru-RU"/>
        </a:p>
      </dgm:t>
    </dgm:pt>
    <dgm:pt modelId="{E826A3F0-F890-422A-8938-79D5B8B4406F}">
      <dgm:prSet phldrT="[Текст]" custT="1"/>
      <dgm:spPr/>
      <dgm:t>
        <a:bodyPr/>
        <a:lstStyle/>
        <a:p>
          <a:r>
            <a:rPr lang="ru-RU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С</a:t>
          </a:r>
        </a:p>
        <a:p>
          <a:r>
            <a:rPr lang="ru-RU" sz="1200" b="1" dirty="0">
              <a:latin typeface="Verdana" pitchFamily="34" charset="0"/>
              <a:ea typeface="Verdana" pitchFamily="34" charset="0"/>
              <a:cs typeface="Verdana" pitchFamily="34" charset="0"/>
            </a:rPr>
            <a:t>воздействием слова</a:t>
          </a:r>
        </a:p>
      </dgm:t>
    </dgm:pt>
    <dgm:pt modelId="{6ED8EC1C-C00A-45EA-B34E-9BFADF8054BE}" type="parTrans" cxnId="{403BFBD8-F30C-4568-92CB-A9B2433BCD45}">
      <dgm:prSet/>
      <dgm:spPr/>
      <dgm:t>
        <a:bodyPr/>
        <a:lstStyle/>
        <a:p>
          <a:endParaRPr lang="ru-RU"/>
        </a:p>
      </dgm:t>
    </dgm:pt>
    <dgm:pt modelId="{4A8CE080-EAD8-479C-BB99-5944F1191D86}" type="sibTrans" cxnId="{403BFBD8-F30C-4568-92CB-A9B2433BCD45}">
      <dgm:prSet/>
      <dgm:spPr/>
      <dgm:t>
        <a:bodyPr/>
        <a:lstStyle/>
        <a:p>
          <a:endParaRPr lang="ru-RU"/>
        </a:p>
      </dgm:t>
    </dgm:pt>
    <dgm:pt modelId="{2656E120-6E84-4704-8728-05B5D023ACA8}" type="pres">
      <dgm:prSet presAssocID="{5C92BB5E-40D0-459C-9BBF-5427E0A999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92C79941-B37A-4311-948D-69181E4B2E82}" type="pres">
      <dgm:prSet presAssocID="{5C92BB5E-40D0-459C-9BBF-5427E0A9991F}" presName="children" presStyleCnt="0"/>
      <dgm:spPr/>
    </dgm:pt>
    <dgm:pt modelId="{98160ECB-76A2-4BA5-AD8D-343AF7D9F90D}" type="pres">
      <dgm:prSet presAssocID="{5C92BB5E-40D0-459C-9BBF-5427E0A9991F}" presName="childPlaceholder" presStyleCnt="0"/>
      <dgm:spPr/>
    </dgm:pt>
    <dgm:pt modelId="{714C1B8D-4D9B-4DB3-BC6E-03B6C3DD5626}" type="pres">
      <dgm:prSet presAssocID="{5C92BB5E-40D0-459C-9BBF-5427E0A9991F}" presName="circle" presStyleCnt="0"/>
      <dgm:spPr/>
    </dgm:pt>
    <dgm:pt modelId="{4FA77766-69DC-42A3-BFCF-3F9A743B2B8E}" type="pres">
      <dgm:prSet presAssocID="{5C92BB5E-40D0-459C-9BBF-5427E0A9991F}" presName="quadrant1" presStyleLbl="node1" presStyleIdx="0" presStyleCnt="4" custScaleX="100231">
        <dgm:presLayoutVars>
          <dgm:chMax val="1"/>
          <dgm:bulletEnabled val="1"/>
        </dgm:presLayoutVars>
      </dgm:prSet>
      <dgm:spPr/>
    </dgm:pt>
    <dgm:pt modelId="{2D67BEC5-0497-4DFE-BA8D-425EFEE09965}" type="pres">
      <dgm:prSet presAssocID="{5C92BB5E-40D0-459C-9BBF-5427E0A9991F}" presName="quadrant2" presStyleLbl="node1" presStyleIdx="1" presStyleCnt="4" custScaleX="99691">
        <dgm:presLayoutVars>
          <dgm:chMax val="1"/>
          <dgm:bulletEnabled val="1"/>
        </dgm:presLayoutVars>
      </dgm:prSet>
      <dgm:spPr/>
    </dgm:pt>
    <dgm:pt modelId="{C0F2AAF2-A2CD-4065-86D9-FEA79B10AADC}" type="pres">
      <dgm:prSet presAssocID="{5C92BB5E-40D0-459C-9BBF-5427E0A9991F}" presName="quadrant3" presStyleLbl="node1" presStyleIdx="2" presStyleCnt="4" custScaleX="100770">
        <dgm:presLayoutVars>
          <dgm:chMax val="1"/>
          <dgm:bulletEnabled val="1"/>
        </dgm:presLayoutVars>
      </dgm:prSet>
      <dgm:spPr/>
    </dgm:pt>
    <dgm:pt modelId="{AB22B5C1-4FA3-4460-8370-A0CA641E9B73}" type="pres">
      <dgm:prSet presAssocID="{5C92BB5E-40D0-459C-9BBF-5427E0A9991F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5E63F4F-9839-4FBB-A45C-4EC52BCFF02E}" type="pres">
      <dgm:prSet presAssocID="{5C92BB5E-40D0-459C-9BBF-5427E0A9991F}" presName="quadrantPlaceholder" presStyleCnt="0"/>
      <dgm:spPr/>
    </dgm:pt>
    <dgm:pt modelId="{B9D55444-03A1-4A18-9561-1189B035F3D4}" type="pres">
      <dgm:prSet presAssocID="{5C92BB5E-40D0-459C-9BBF-5427E0A9991F}" presName="center1" presStyleLbl="fgShp" presStyleIdx="0" presStyleCnt="2"/>
      <dgm:spPr/>
    </dgm:pt>
    <dgm:pt modelId="{0FC4A6FF-BAB2-400D-A051-D6C1058BC879}" type="pres">
      <dgm:prSet presAssocID="{5C92BB5E-40D0-459C-9BBF-5427E0A9991F}" presName="center2" presStyleLbl="fgShp" presStyleIdx="1" presStyleCnt="2"/>
      <dgm:spPr/>
    </dgm:pt>
  </dgm:ptLst>
  <dgm:cxnLst>
    <dgm:cxn modelId="{D00AE005-8B04-49B8-BE82-3EB1B0330D24}" type="presOf" srcId="{5C92BB5E-40D0-459C-9BBF-5427E0A9991F}" destId="{2656E120-6E84-4704-8728-05B5D023ACA8}" srcOrd="0" destOrd="0" presId="urn:microsoft.com/office/officeart/2005/8/layout/cycle4#1"/>
    <dgm:cxn modelId="{6270830C-2699-4B96-A0D5-5C32A29EB7FF}" srcId="{5C92BB5E-40D0-459C-9BBF-5427E0A9991F}" destId="{AE6BFFD6-1387-4F31-8F9F-9F5576C220C5}" srcOrd="0" destOrd="0" parTransId="{93461F25-54A4-4423-85B7-C968C9389B57}" sibTransId="{2481FD9B-3321-4990-9ACA-4E536058CC5E}"/>
    <dgm:cxn modelId="{DC09581A-1D17-4E74-AA76-7D1C8D8398B6}" srcId="{5C92BB5E-40D0-459C-9BBF-5427E0A9991F}" destId="{83ECB14A-DD16-4F31-9942-95654CB8F575}" srcOrd="2" destOrd="0" parTransId="{31CE24CD-7EE7-401B-9A51-7E1DA2306654}" sibTransId="{76D2468D-B1C1-4693-AA93-0059F2A76B09}"/>
    <dgm:cxn modelId="{9AA5C936-7C3D-40E5-A926-0314952FB24D}" type="presOf" srcId="{F0FE21AB-ACA0-48E3-A594-0B5D41A6BA76}" destId="{2D67BEC5-0497-4DFE-BA8D-425EFEE09965}" srcOrd="0" destOrd="0" presId="urn:microsoft.com/office/officeart/2005/8/layout/cycle4#1"/>
    <dgm:cxn modelId="{6C60F359-7D68-4188-BCD3-D4FAF8792EB6}" type="presOf" srcId="{AE6BFFD6-1387-4F31-8F9F-9F5576C220C5}" destId="{4FA77766-69DC-42A3-BFCF-3F9A743B2B8E}" srcOrd="0" destOrd="0" presId="urn:microsoft.com/office/officeart/2005/8/layout/cycle4#1"/>
    <dgm:cxn modelId="{411168B5-45B5-4C20-8E58-75D2932F5414}" srcId="{5C92BB5E-40D0-459C-9BBF-5427E0A9991F}" destId="{F0FE21AB-ACA0-48E3-A594-0B5D41A6BA76}" srcOrd="1" destOrd="0" parTransId="{B8C40C98-9A75-4B4B-B2E4-5DED2C84D4DC}" sibTransId="{D9702909-64B3-4CCE-8261-999FDDAC5A6A}"/>
    <dgm:cxn modelId="{16BFD3D5-515F-462E-99D4-95A84A877DE4}" type="presOf" srcId="{E826A3F0-F890-422A-8938-79D5B8B4406F}" destId="{AB22B5C1-4FA3-4460-8370-A0CA641E9B73}" srcOrd="0" destOrd="0" presId="urn:microsoft.com/office/officeart/2005/8/layout/cycle4#1"/>
    <dgm:cxn modelId="{403BFBD8-F30C-4568-92CB-A9B2433BCD45}" srcId="{5C92BB5E-40D0-459C-9BBF-5427E0A9991F}" destId="{E826A3F0-F890-422A-8938-79D5B8B4406F}" srcOrd="3" destOrd="0" parTransId="{6ED8EC1C-C00A-45EA-B34E-9BFADF8054BE}" sibTransId="{4A8CE080-EAD8-479C-BB99-5944F1191D86}"/>
    <dgm:cxn modelId="{ACA92BF7-3743-493D-B328-95116D7580B7}" type="presOf" srcId="{83ECB14A-DD16-4F31-9942-95654CB8F575}" destId="{C0F2AAF2-A2CD-4065-86D9-FEA79B10AADC}" srcOrd="0" destOrd="0" presId="urn:microsoft.com/office/officeart/2005/8/layout/cycle4#1"/>
    <dgm:cxn modelId="{15F27835-A0D4-45A6-B2E7-83B546F09565}" type="presParOf" srcId="{2656E120-6E84-4704-8728-05B5D023ACA8}" destId="{92C79941-B37A-4311-948D-69181E4B2E82}" srcOrd="0" destOrd="0" presId="urn:microsoft.com/office/officeart/2005/8/layout/cycle4#1"/>
    <dgm:cxn modelId="{9600F9BE-23DE-498B-82F6-9ADA1E4746B9}" type="presParOf" srcId="{92C79941-B37A-4311-948D-69181E4B2E82}" destId="{98160ECB-76A2-4BA5-AD8D-343AF7D9F90D}" srcOrd="0" destOrd="0" presId="urn:microsoft.com/office/officeart/2005/8/layout/cycle4#1"/>
    <dgm:cxn modelId="{72D5331F-E064-41CE-8FA7-0E3B49A90307}" type="presParOf" srcId="{2656E120-6E84-4704-8728-05B5D023ACA8}" destId="{714C1B8D-4D9B-4DB3-BC6E-03B6C3DD5626}" srcOrd="1" destOrd="0" presId="urn:microsoft.com/office/officeart/2005/8/layout/cycle4#1"/>
    <dgm:cxn modelId="{91610A0E-E1FB-47ED-BEB7-EBE0012E6F13}" type="presParOf" srcId="{714C1B8D-4D9B-4DB3-BC6E-03B6C3DD5626}" destId="{4FA77766-69DC-42A3-BFCF-3F9A743B2B8E}" srcOrd="0" destOrd="0" presId="urn:microsoft.com/office/officeart/2005/8/layout/cycle4#1"/>
    <dgm:cxn modelId="{767B81B4-6189-482F-BB91-E24E2CD5D204}" type="presParOf" srcId="{714C1B8D-4D9B-4DB3-BC6E-03B6C3DD5626}" destId="{2D67BEC5-0497-4DFE-BA8D-425EFEE09965}" srcOrd="1" destOrd="0" presId="urn:microsoft.com/office/officeart/2005/8/layout/cycle4#1"/>
    <dgm:cxn modelId="{A146667C-0033-4D92-8DC5-66C5F558113F}" type="presParOf" srcId="{714C1B8D-4D9B-4DB3-BC6E-03B6C3DD5626}" destId="{C0F2AAF2-A2CD-4065-86D9-FEA79B10AADC}" srcOrd="2" destOrd="0" presId="urn:microsoft.com/office/officeart/2005/8/layout/cycle4#1"/>
    <dgm:cxn modelId="{D1CE579C-CFC0-472A-AB91-00F708A85F70}" type="presParOf" srcId="{714C1B8D-4D9B-4DB3-BC6E-03B6C3DD5626}" destId="{AB22B5C1-4FA3-4460-8370-A0CA641E9B73}" srcOrd="3" destOrd="0" presId="urn:microsoft.com/office/officeart/2005/8/layout/cycle4#1"/>
    <dgm:cxn modelId="{698A92C6-B4E0-44B8-B04B-D1F469337ECE}" type="presParOf" srcId="{714C1B8D-4D9B-4DB3-BC6E-03B6C3DD5626}" destId="{15E63F4F-9839-4FBB-A45C-4EC52BCFF02E}" srcOrd="4" destOrd="0" presId="urn:microsoft.com/office/officeart/2005/8/layout/cycle4#1"/>
    <dgm:cxn modelId="{7EC70BE1-FA18-4292-A542-91324A1585B0}" type="presParOf" srcId="{2656E120-6E84-4704-8728-05B5D023ACA8}" destId="{B9D55444-03A1-4A18-9561-1189B035F3D4}" srcOrd="2" destOrd="0" presId="urn:microsoft.com/office/officeart/2005/8/layout/cycle4#1"/>
    <dgm:cxn modelId="{8BC1232A-6BD9-4FA9-AE89-9688FE13AE9F}" type="presParOf" srcId="{2656E120-6E84-4704-8728-05B5D023ACA8}" destId="{0FC4A6FF-BAB2-400D-A051-D6C1058BC879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E0DA4-4D02-49D9-8616-52AF3D88457D}">
      <dsp:nvSpPr>
        <dsp:cNvPr id="0" name=""/>
        <dsp:cNvSpPr/>
      </dsp:nvSpPr>
      <dsp:spPr>
        <a:xfrm>
          <a:off x="0" y="141436"/>
          <a:ext cx="8229600" cy="19518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725CE-A002-43DC-A8B1-CA835F9E90E7}">
      <dsp:nvSpPr>
        <dsp:cNvPr id="0" name=""/>
        <dsp:cNvSpPr/>
      </dsp:nvSpPr>
      <dsp:spPr>
        <a:xfrm>
          <a:off x="590426" y="580596"/>
          <a:ext cx="1073501" cy="10735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C2FCA-D4BA-4E90-99A2-B6F3CF8C148C}">
      <dsp:nvSpPr>
        <dsp:cNvPr id="0" name=""/>
        <dsp:cNvSpPr/>
      </dsp:nvSpPr>
      <dsp:spPr>
        <a:xfrm>
          <a:off x="2254353" y="141436"/>
          <a:ext cx="5975246" cy="195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68" tIns="206568" rIns="206568" bIns="206568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Стрессоустойчивость </a:t>
          </a:r>
          <a:r>
            <a:rPr lang="ru-RU" sz="1800" kern="1200" dirty="0"/>
            <a:t>- стабильность функций организма и психики при воздействии стресс-факторов, их резистентность (сопротивляемость) и толерантность (выносливость) к экстремальным воздействиям, функциональную приспособляемость человека к жизни и деятельности в конкретных экстремальных условиях.</a:t>
          </a:r>
          <a:endParaRPr lang="en-US" sz="1800" kern="1200" dirty="0"/>
        </a:p>
      </dsp:txBody>
      <dsp:txXfrm>
        <a:off x="2254353" y="141436"/>
        <a:ext cx="5975246" cy="1951821"/>
      </dsp:txXfrm>
    </dsp:sp>
    <dsp:sp modelId="{AB036E19-3F03-472F-B481-69A8B3335122}">
      <dsp:nvSpPr>
        <dsp:cNvPr id="0" name=""/>
        <dsp:cNvSpPr/>
      </dsp:nvSpPr>
      <dsp:spPr>
        <a:xfrm>
          <a:off x="0" y="2432705"/>
          <a:ext cx="8229600" cy="195182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C9802-4615-41CD-988C-5B0CAE3AC8B0}">
      <dsp:nvSpPr>
        <dsp:cNvPr id="0" name=""/>
        <dsp:cNvSpPr/>
      </dsp:nvSpPr>
      <dsp:spPr>
        <a:xfrm>
          <a:off x="590426" y="2871864"/>
          <a:ext cx="1073501" cy="10735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72834B-1F08-4C1E-ACFD-30716D8A66BE}">
      <dsp:nvSpPr>
        <dsp:cNvPr id="0" name=""/>
        <dsp:cNvSpPr/>
      </dsp:nvSpPr>
      <dsp:spPr>
        <a:xfrm>
          <a:off x="2254353" y="2432705"/>
          <a:ext cx="5975246" cy="19518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68" tIns="206568" rIns="206568" bIns="206568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Стрессоустойчивость</a:t>
          </a:r>
          <a:r>
            <a:rPr lang="ru-RU" sz="2500" kern="1200" dirty="0"/>
            <a:t> – умение противостоять  трудностям и оперативно действовать в сложной ситуации</a:t>
          </a:r>
          <a:endParaRPr lang="en-US" sz="2500" kern="1200" dirty="0"/>
        </a:p>
      </dsp:txBody>
      <dsp:txXfrm>
        <a:off x="2254353" y="2432705"/>
        <a:ext cx="5975246" cy="1951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77766-69DC-42A3-BFCF-3F9A743B2B8E}">
      <dsp:nvSpPr>
        <dsp:cNvPr id="0" name=""/>
        <dsp:cNvSpPr/>
      </dsp:nvSpPr>
      <dsp:spPr>
        <a:xfrm>
          <a:off x="2026568" y="268385"/>
          <a:ext cx="2043500" cy="20387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С управлением дыхания</a:t>
          </a:r>
        </a:p>
      </dsp:txBody>
      <dsp:txXfrm>
        <a:off x="2625095" y="865533"/>
        <a:ext cx="1444973" cy="1441643"/>
      </dsp:txXfrm>
    </dsp:sp>
    <dsp:sp modelId="{2D67BEC5-0497-4DFE-BA8D-425EFEE09965}">
      <dsp:nvSpPr>
        <dsp:cNvPr id="0" name=""/>
        <dsp:cNvSpPr/>
      </dsp:nvSpPr>
      <dsp:spPr>
        <a:xfrm rot="5400000">
          <a:off x="4161885" y="271535"/>
          <a:ext cx="2038791" cy="20324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С управлением тонусом мышц, движением</a:t>
          </a:r>
        </a:p>
      </dsp:txBody>
      <dsp:txXfrm rot="-5400000">
        <a:off x="4165035" y="865534"/>
        <a:ext cx="1437188" cy="1441643"/>
      </dsp:txXfrm>
    </dsp:sp>
    <dsp:sp modelId="{C0F2AAF2-A2CD-4065-86D9-FEA79B10AADC}">
      <dsp:nvSpPr>
        <dsp:cNvPr id="0" name=""/>
        <dsp:cNvSpPr/>
      </dsp:nvSpPr>
      <dsp:spPr>
        <a:xfrm rot="10800000">
          <a:off x="4154035" y="2401347"/>
          <a:ext cx="2054490" cy="20387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С использованием образов</a:t>
          </a:r>
        </a:p>
      </dsp:txBody>
      <dsp:txXfrm rot="10800000">
        <a:off x="4154035" y="2401347"/>
        <a:ext cx="1452744" cy="1441643"/>
      </dsp:txXfrm>
    </dsp:sp>
    <dsp:sp modelId="{AB22B5C1-4FA3-4460-8370-A0CA641E9B73}">
      <dsp:nvSpPr>
        <dsp:cNvPr id="0" name=""/>
        <dsp:cNvSpPr/>
      </dsp:nvSpPr>
      <dsp:spPr>
        <a:xfrm rot="16200000">
          <a:off x="2028923" y="2401347"/>
          <a:ext cx="2038791" cy="203879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С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воздействием слова</a:t>
          </a:r>
        </a:p>
      </dsp:txBody>
      <dsp:txXfrm rot="5400000">
        <a:off x="2626071" y="2401347"/>
        <a:ext cx="1441643" cy="1441643"/>
      </dsp:txXfrm>
    </dsp:sp>
    <dsp:sp modelId="{B9D55444-03A1-4A18-9561-1189B035F3D4}">
      <dsp:nvSpPr>
        <dsp:cNvPr id="0" name=""/>
        <dsp:cNvSpPr/>
      </dsp:nvSpPr>
      <dsp:spPr>
        <a:xfrm>
          <a:off x="3762837" y="1930495"/>
          <a:ext cx="703924" cy="6121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C4A6FF-BAB2-400D-A051-D6C1058BC879}">
      <dsp:nvSpPr>
        <dsp:cNvPr id="0" name=""/>
        <dsp:cNvSpPr/>
      </dsp:nvSpPr>
      <dsp:spPr>
        <a:xfrm rot="10800000">
          <a:off x="3762837" y="2165921"/>
          <a:ext cx="703924" cy="61210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E452F-8D75-4B34-92E0-BBFC352D5278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54E45-6DA5-41B6-8FCB-BDB3F09AB8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21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4E45-6DA5-41B6-8FCB-BDB3F09AB8C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16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4E45-6DA5-41B6-8FCB-BDB3F09AB8C4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794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8A84DF-AE19-43A6-8BE6-B2899754F466}" type="slidenum">
              <a:rPr lang="ru-RU" altLang="ru-RU" smtClean="0"/>
              <a:pPr/>
              <a:t>21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xfrm>
            <a:off x="546313" y="4371171"/>
            <a:ext cx="5647384" cy="2804258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ru-RU" altLang="ru-RU" sz="1100" dirty="0"/>
          </a:p>
        </p:txBody>
      </p:sp>
      <p:sp>
        <p:nvSpPr>
          <p:cNvPr id="77828" name="Номер слайда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4863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804863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804863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804863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804863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804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2E0FC3-06D1-41A4-B347-6E6A025B8EC8}" type="slidenum">
              <a:rPr lang="en-US" altLang="ru-RU" smtClean="0">
                <a:solidFill>
                  <a:schemeClr val="folHlink"/>
                </a:solidFill>
                <a:latin typeface="Arial" charset="0"/>
              </a:rPr>
              <a:pPr/>
              <a:t>6</a:t>
            </a:fld>
            <a:endParaRPr lang="en-US" altLang="ru-RU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500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100" b="1" dirty="0"/>
              <a:t>Модель «Алгоритм влияния»</a:t>
            </a:r>
          </a:p>
          <a:p>
            <a:r>
              <a:rPr lang="ru-RU" sz="1100" dirty="0"/>
              <a:t>Зона беспокойства (нет возможности влиять, неподконтрольно):</a:t>
            </a:r>
          </a:p>
          <a:p>
            <a:pPr marL="685800" lvl="1" indent="-228600">
              <a:buFontTx/>
              <a:buChar char="•"/>
            </a:pPr>
            <a:r>
              <a:rPr lang="ru-RU" sz="1100" dirty="0"/>
              <a:t>Отложить</a:t>
            </a:r>
          </a:p>
          <a:p>
            <a:pPr marL="685800" lvl="1" indent="-228600">
              <a:buFontTx/>
              <a:buChar char="•"/>
            </a:pPr>
            <a:r>
              <a:rPr lang="ru-RU" sz="1100" dirty="0"/>
              <a:t>Принять </a:t>
            </a:r>
          </a:p>
          <a:p>
            <a:pPr marL="685800" lvl="1" indent="-228600">
              <a:buFontTx/>
              <a:buChar char="•"/>
            </a:pPr>
            <a:r>
              <a:rPr lang="ru-RU" sz="1100" dirty="0"/>
              <a:t>Обратиться к …</a:t>
            </a:r>
          </a:p>
          <a:p>
            <a:pPr marL="685800" lvl="1" indent="-228600">
              <a:buFontTx/>
              <a:buChar char="•"/>
            </a:pPr>
            <a:r>
              <a:rPr lang="ru-RU" sz="1100" dirty="0"/>
              <a:t>Изменить отношение</a:t>
            </a:r>
          </a:p>
          <a:p>
            <a:pPr marL="685800" lvl="1" indent="-228600">
              <a:buFontTx/>
              <a:buChar char="•"/>
            </a:pPr>
            <a:r>
              <a:rPr lang="ru-RU" sz="1100" dirty="0"/>
              <a:t>Переформулировать</a:t>
            </a:r>
          </a:p>
          <a:p>
            <a:endParaRPr lang="ru-RU" sz="1100" dirty="0"/>
          </a:p>
          <a:p>
            <a:r>
              <a:rPr lang="ru-RU" sz="1100" dirty="0"/>
              <a:t>Зона влияния (что мне подконтрольно)</a:t>
            </a:r>
          </a:p>
          <a:p>
            <a:pPr marL="685800" lvl="1" indent="-228600">
              <a:buFontTx/>
              <a:buChar char="•"/>
            </a:pPr>
            <a:r>
              <a:rPr lang="ru-RU" sz="1100" dirty="0">
                <a:cs typeface="Arial" pitchFamily="34" charset="0"/>
              </a:rPr>
              <a:t>Постановка цели</a:t>
            </a:r>
          </a:p>
          <a:p>
            <a:pPr marL="1085850" lvl="2" indent="-171450">
              <a:buFontTx/>
              <a:buChar char="•"/>
            </a:pPr>
            <a:r>
              <a:rPr lang="ru-RU" sz="1100" dirty="0">
                <a:cs typeface="Arial" pitchFamily="34" charset="0"/>
              </a:rPr>
              <a:t>Чего я хочу на самом деле?</a:t>
            </a:r>
          </a:p>
          <a:p>
            <a:pPr marL="1085850" lvl="2" indent="-171450">
              <a:buFontTx/>
              <a:buChar char="•"/>
            </a:pPr>
            <a:r>
              <a:rPr lang="ru-RU" sz="1100" dirty="0">
                <a:cs typeface="Arial" pitchFamily="34" charset="0"/>
              </a:rPr>
              <a:t>По каким признакам я узнаю, что это есть…</a:t>
            </a:r>
          </a:p>
          <a:p>
            <a:pPr marL="1085850" lvl="2" indent="-171450">
              <a:buFontTx/>
              <a:buChar char="•"/>
            </a:pPr>
            <a:r>
              <a:rPr lang="ru-RU" sz="1100" dirty="0">
                <a:cs typeface="Arial" pitchFamily="34" charset="0"/>
              </a:rPr>
              <a:t>То есть на самом деле я хочу…</a:t>
            </a:r>
          </a:p>
          <a:p>
            <a:pPr marL="685800" lvl="1" indent="-228600">
              <a:buFontTx/>
              <a:buChar char="•"/>
            </a:pPr>
            <a:r>
              <a:rPr lang="ru-RU" sz="1100" dirty="0">
                <a:cs typeface="Arial" pitchFamily="34" charset="0"/>
              </a:rPr>
              <a:t>Планирование</a:t>
            </a:r>
          </a:p>
          <a:p>
            <a:pPr marL="1085850" lvl="2" indent="-171450">
              <a:buFontTx/>
              <a:buChar char="•"/>
            </a:pPr>
            <a:r>
              <a:rPr lang="ru-RU" sz="1100" dirty="0">
                <a:cs typeface="Arial" pitchFamily="34" charset="0"/>
              </a:rPr>
              <a:t>Какие действия помогут?</a:t>
            </a:r>
          </a:p>
          <a:p>
            <a:pPr marL="1085850" lvl="2" indent="-171450">
              <a:buFontTx/>
              <a:buChar char="•"/>
            </a:pPr>
            <a:r>
              <a:rPr lang="ru-RU" sz="1100" dirty="0">
                <a:cs typeface="Arial" pitchFamily="34" charset="0"/>
              </a:rPr>
              <a:t>Что будет наиболее эффективным?</a:t>
            </a:r>
          </a:p>
          <a:p>
            <a:pPr marL="1085850" lvl="2" indent="-171450">
              <a:buFontTx/>
              <a:buChar char="•"/>
            </a:pPr>
            <a:r>
              <a:rPr lang="ru-RU" sz="1100" dirty="0">
                <a:cs typeface="Arial" pitchFamily="34" charset="0"/>
              </a:rPr>
              <a:t>Что можно сделать в первую очередь?</a:t>
            </a:r>
          </a:p>
          <a:p>
            <a:pPr marL="685800" lvl="1" indent="-228600">
              <a:buFontTx/>
              <a:buChar char="•"/>
            </a:pPr>
            <a:r>
              <a:rPr lang="ru-RU" sz="1100" dirty="0">
                <a:cs typeface="Arial" pitchFamily="34" charset="0"/>
              </a:rPr>
              <a:t>Понимать их интересы и позицию</a:t>
            </a:r>
          </a:p>
          <a:p>
            <a:pPr marL="685800" lvl="1" indent="-228600">
              <a:buFontTx/>
              <a:buChar char="•"/>
            </a:pPr>
            <a:r>
              <a:rPr lang="ru-RU" sz="1100" dirty="0">
                <a:cs typeface="Arial" pitchFamily="34" charset="0"/>
              </a:rPr>
              <a:t>Вести переговоры</a:t>
            </a:r>
          </a:p>
          <a:p>
            <a:pPr marL="685800" lvl="1" indent="-228600">
              <a:buFontTx/>
              <a:buChar char="•"/>
            </a:pPr>
            <a:r>
              <a:rPr lang="ru-RU" sz="1100" dirty="0">
                <a:cs typeface="Arial" pitchFamily="34" charset="0"/>
              </a:rPr>
              <a:t>Предлагать варианты решений</a:t>
            </a:r>
            <a:endParaRPr lang="ru-RU" sz="1100" dirty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440B3E7-EB59-41E5-96B7-CB5FF9C83144}" type="slidenum">
              <a:rPr lang="fi-FI" altLang="ru-RU" sz="1000" smtClean="0">
                <a:latin typeface="Verdana" pitchFamily="34" charset="0"/>
                <a:ea typeface="MS PGothic" pitchFamily="34" charset="-128"/>
                <a:cs typeface="Arial" pitchFamily="34" charset="0"/>
              </a:rPr>
              <a:pPr/>
              <a:t>8</a:t>
            </a:fld>
            <a:endParaRPr lang="fi-FI" altLang="ru-RU" sz="1000">
              <a:latin typeface="Verdana" pitchFamily="34" charset="0"/>
              <a:ea typeface="MS PGothic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4E45-6DA5-41B6-8FCB-BDB3F09AB8C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44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4E45-6DA5-41B6-8FCB-BDB3F09AB8C4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955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4E45-6DA5-41B6-8FCB-BDB3F09AB8C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0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1"/>
          <p:cNvSpPr>
            <a:spLocks noGrp="1"/>
          </p:cNvSpPr>
          <p:nvPr/>
        </p:nvSpPr>
        <p:spPr bwMode="auto">
          <a:xfrm>
            <a:off x="673100" y="4686300"/>
            <a:ext cx="5389563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40" tIns="47419" rIns="94840" bIns="47419"/>
          <a:lstStyle/>
          <a:p>
            <a:pPr>
              <a:spcBef>
                <a:spcPct val="30000"/>
              </a:spcBef>
            </a:pPr>
            <a:endParaRPr lang="ru-RU" altLang="ru-RU" sz="1200" dirty="0"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1508" name="Номер слайда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D3383DB-61A5-4D7E-BE93-398804BAD29D}" type="slidenum">
              <a:rPr lang="fi-FI" altLang="ru-RU" sz="1000" smtClean="0">
                <a:latin typeface="Verdana" pitchFamily="34" charset="0"/>
                <a:ea typeface="ＭＳ Ｐゴシック" pitchFamily="34" charset="-128"/>
                <a:cs typeface="Arial" charset="0"/>
              </a:rPr>
              <a:pPr/>
              <a:t>13</a:t>
            </a:fld>
            <a:endParaRPr lang="fi-FI" altLang="ru-RU" sz="1000"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584200"/>
            <a:ext cx="4932362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4243389"/>
            <a:ext cx="5976938" cy="45770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000" b="1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000" b="1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ru-RU" altLang="ru-RU" sz="1000" b="1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000" b="1" dirty="0">
                <a:cs typeface="Arial" charset="0"/>
              </a:rPr>
              <a:t>Стратегия работы с препятствиями:</a:t>
            </a:r>
            <a:r>
              <a:rPr lang="ru-RU" altLang="ru-RU" sz="1000" dirty="0"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000" dirty="0">
                <a:cs typeface="Arial" charset="0"/>
              </a:rPr>
              <a:t>Быть осведомленным о возможных препятствиях и не тратить силы и энергию на попытки изменить те препятствия, которые возникают; изменить к ним отношение (изменить отношение, переформулировать)</a:t>
            </a:r>
            <a:endParaRPr lang="ru-RU" altLang="ru-RU" sz="1000" b="1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000" b="1" dirty="0">
                <a:cs typeface="Arial" charset="0"/>
              </a:rPr>
              <a:t>Стратегия работы с проблемами:</a:t>
            </a:r>
            <a:r>
              <a:rPr lang="ru-RU" altLang="ru-RU" sz="1000" dirty="0"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000" dirty="0">
                <a:cs typeface="Arial" charset="0"/>
              </a:rPr>
              <a:t>Переводить проблемы в цели и задачи – или в вызовы!</a:t>
            </a:r>
            <a:endParaRPr lang="ru-RU" altLang="ru-RU" sz="1000" b="1" dirty="0"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1000" b="1" dirty="0">
                <a:cs typeface="Arial" charset="0"/>
              </a:rPr>
              <a:t>Стратегия работы с вызовами:</a:t>
            </a:r>
            <a:r>
              <a:rPr lang="ru-RU" altLang="ru-RU" sz="1000" dirty="0">
                <a:cs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ru-RU" altLang="ru-RU" sz="1000" dirty="0">
                <a:cs typeface="Arial" charset="0"/>
              </a:rPr>
              <a:t>Видеть новые возможности; правильно формулировать цели, чтобы получить именно тот результат, который требуется</a:t>
            </a:r>
          </a:p>
        </p:txBody>
      </p:sp>
      <p:sp>
        <p:nvSpPr>
          <p:cNvPr id="22532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77B147-E59E-4E93-BA88-A4B373144E12}" type="slidenum">
              <a:rPr lang="en-US" altLang="ru-RU" smtClean="0">
                <a:ea typeface="ＭＳ Ｐゴシック" pitchFamily="34" charset="-128"/>
              </a:rPr>
              <a:pPr/>
              <a:t>15</a:t>
            </a:fld>
            <a:endParaRPr lang="en-US" altLang="ru-RU" dirty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4E45-6DA5-41B6-8FCB-BDB3F09AB8C4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42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9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23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63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84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51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44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8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08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30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02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0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F638D-A373-40FB-BD38-312711C9A8DB}" type="datetimeFigureOut">
              <a:rPr lang="ru-RU" smtClean="0"/>
              <a:pPr/>
              <a:t>27.08.2024</a:t>
            </a:fld>
            <a:endParaRPr lang="ru-RU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3F718-9438-49CF-9379-780AE9F29FA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161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385965"/>
            <a:ext cx="7772400" cy="1362075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/>
              <a:t>В помощь педагогу и воспитателю: «</a:t>
            </a:r>
            <a:r>
              <a:rPr lang="ru-RU" sz="2800" err="1"/>
              <a:t>Стрессоустойчивый</a:t>
            </a:r>
            <a:r>
              <a:rPr lang="ru-RU" sz="2800"/>
              <a:t> педагог – </a:t>
            </a:r>
            <a:r>
              <a:rPr lang="ru-RU" sz="2800" err="1"/>
              <a:t>стрессоустойчивые</a:t>
            </a:r>
            <a:r>
              <a:rPr lang="ru-RU" sz="2800"/>
              <a:t> обучающиеся»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/>
          <a:p>
            <a:r>
              <a:rPr lang="ru-RU"/>
              <a:t>Усова Ольга Валерьевна</a:t>
            </a:r>
          </a:p>
          <a:p>
            <a:r>
              <a:rPr lang="ru-RU"/>
              <a:t>Доцент, к. </a:t>
            </a:r>
            <a:r>
              <a:rPr lang="ru-RU" err="1"/>
              <a:t>психол.н</a:t>
            </a:r>
            <a:r>
              <a:rPr lang="ru-RU"/>
              <a:t>.</a:t>
            </a:r>
          </a:p>
          <a:p>
            <a:r>
              <a:rPr lang="ru-RU"/>
              <a:t> ФГАОУ ВО «</a:t>
            </a:r>
            <a:r>
              <a:rPr lang="ru-RU" err="1"/>
              <a:t>УрФУ</a:t>
            </a:r>
            <a:r>
              <a:rPr lang="ru-RU"/>
              <a:t> им. первого Президента России Б.Н. Ельцина»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22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91777"/>
              </p:ext>
            </p:extLst>
          </p:nvPr>
        </p:nvGraphicFramePr>
        <p:xfrm>
          <a:off x="381000" y="333376"/>
          <a:ext cx="8583613" cy="5952605"/>
        </p:xfrm>
        <a:graphic>
          <a:graphicData uri="http://schemas.openxmlformats.org/drawingml/2006/table">
            <a:tbl>
              <a:tblPr/>
              <a:tblGrid>
                <a:gridCol w="208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5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2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Иррациональные мысли, вызывающие стресс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Рациональные мысли, обеспечивающие конструктивное реагирование на сложные ситуации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Это ужасно!!!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Это неприятно.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Я этого не вынесу!!!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Это неприятная ситуация, но я смогу справиться с этим.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Я полный идиот!!!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Я совершил не самое умное действие.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Он – урод!!!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Он тоже несовершенен.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Этого не должно было произойти!!!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Жаль, что это произошло, и при этом моя жизнь продолжается и я могу чувствовать себя хорошо, несмотря на то, что случилось. Могу ли я в следующий раз это предусмотреть?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1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Он не имеет права!!!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Он имеет полное право делать по-своему, хотя мне хотелось бы, чтобы он не пользовался своим правом.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Дела всегда идут плохо!!!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Бывает, что дела идут плохо, иногда это происходит чаще, чем мне хотелось бы.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Я неудачник!!!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Иногда я допускаю промахи.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Nobody perfect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128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Я должен был сделать лучше!!!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2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Из этого ничего не выйдет!!!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L="92287" marR="92287" marT="46008" marB="460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F7C97-73FA-494D-8A3D-238788C0041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71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78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2"/>
          <p:cNvSpPr>
            <a:spLocks noChangeArrowheads="1"/>
          </p:cNvSpPr>
          <p:nvPr/>
        </p:nvSpPr>
        <p:spPr bwMode="auto">
          <a:xfrm>
            <a:off x="683568" y="1844675"/>
            <a:ext cx="792088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День у Марины Васильевны начался плохо, продолжение было ещё хуже. Она опоздала на работу на 15 минут и для начала получила замечание от руководителя. </a:t>
            </a:r>
          </a:p>
          <a:p>
            <a:r>
              <a:rPr lang="ru-RU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r>
              <a:rPr lang="ru-RU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При этом она сильно поссорилась с коллегой, которая, выгораживая себя, свалила всю свою вину на нее. Поэтому, вернувшись домой, Марина Васильевна в сердцах накричала на открывшую ей дверь старшую дочь, отшлепала некстати попавшегося под руку сына и рухнула в кресло у телевизора, строго приказав не трогать ее весь оставшийся вечер.</a:t>
            </a:r>
          </a:p>
          <a:p>
            <a:r>
              <a:rPr lang="ru-RU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А могло бы быть по-другому?</a:t>
            </a:r>
          </a:p>
        </p:txBody>
      </p:sp>
    </p:spTree>
    <p:extLst>
      <p:ext uri="{BB962C8B-B14F-4D97-AF65-F5344CB8AC3E}">
        <p14:creationId xmlns:p14="http://schemas.microsoft.com/office/powerpoint/2010/main" val="166179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207375" cy="863600"/>
          </a:xfrm>
        </p:spPr>
        <p:txBody>
          <a:bodyPr>
            <a:normAutofit fontScale="90000"/>
          </a:bodyPr>
          <a:lstStyle/>
          <a:p>
            <a:br>
              <a:rPr lang="ru-RU" altLang="ru-RU" sz="2400" dirty="0"/>
            </a:br>
            <a:r>
              <a:rPr lang="ru-RU" alt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принципов построения доверия и долгосрочного сотрудничества (</a:t>
            </a:r>
            <a:r>
              <a:rPr lang="en-GB" altLang="ru-RU" sz="20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Милтон Эриксон</a:t>
            </a:r>
            <a:r>
              <a:rPr lang="ru-RU" alt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) </a:t>
            </a:r>
          </a:p>
        </p:txBody>
      </p:sp>
      <p:sp>
        <p:nvSpPr>
          <p:cNvPr id="123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2718C74B-8957-4595-B78D-F49E3AD3AA4F}" type="slidenum">
              <a:rPr lang="fi-FI" altLang="ru-RU" sz="1000" smtClean="0">
                <a:solidFill>
                  <a:schemeClr val="accent2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pPr algn="ctr"/>
              <a:t>13</a:t>
            </a:fld>
            <a:endParaRPr lang="fi-FI" altLang="ru-RU" sz="1000">
              <a:solidFill>
                <a:schemeClr val="accent2"/>
              </a:solidFill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2580" name="AutoShape 4"/>
          <p:cNvSpPr>
            <a:spLocks noChangeArrowheads="1"/>
          </p:cNvSpPr>
          <p:nvPr/>
        </p:nvSpPr>
        <p:spPr bwMode="auto">
          <a:xfrm>
            <a:off x="1763713" y="1827213"/>
            <a:ext cx="5257800" cy="4103687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Arial" pitchFamily="34" charset="0"/>
              </a:rPr>
              <a:t>ВСЕ ЛЮДИ:</a:t>
            </a: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V="1">
            <a:off x="4356100" y="2474913"/>
            <a:ext cx="0" cy="10795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V="1">
            <a:off x="5292725" y="3554413"/>
            <a:ext cx="1079500" cy="2159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 flipH="1" flipV="1">
            <a:off x="2339975" y="3554413"/>
            <a:ext cx="1223963" cy="360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H="1">
            <a:off x="3132138" y="4562475"/>
            <a:ext cx="863600" cy="936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4932363" y="4562475"/>
            <a:ext cx="647700" cy="9366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2411413" y="1395413"/>
            <a:ext cx="3240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1. Хороши такими, какие есть (У всех все </a:t>
            </a:r>
            <a:r>
              <a:rPr lang="en-GB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O</a:t>
            </a:r>
            <a: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К)</a:t>
            </a:r>
          </a:p>
        </p:txBody>
      </p:sp>
      <p:sp>
        <p:nvSpPr>
          <p:cNvPr id="12298" name="Rectangle 11"/>
          <p:cNvSpPr>
            <a:spLocks noChangeArrowheads="1"/>
          </p:cNvSpPr>
          <p:nvPr/>
        </p:nvSpPr>
        <p:spPr bwMode="auto">
          <a:xfrm>
            <a:off x="6175375" y="2259013"/>
            <a:ext cx="30591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2. Уже обладают всеми внутренними ресурсами, которые им нужны</a:t>
            </a:r>
          </a:p>
        </p:txBody>
      </p:sp>
      <p:sp>
        <p:nvSpPr>
          <p:cNvPr id="12299" name="Rectangle 12"/>
          <p:cNvSpPr>
            <a:spLocks noChangeArrowheads="1"/>
          </p:cNvSpPr>
          <p:nvPr/>
        </p:nvSpPr>
        <p:spPr bwMode="auto">
          <a:xfrm>
            <a:off x="6013450" y="5211763"/>
            <a:ext cx="33829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3. Всегда делают наилучший выбор, который могут в данный момент</a:t>
            </a:r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755650" y="5427663"/>
            <a:ext cx="28082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4. Всегда имеют положительное намерение в основе своего поведения</a:t>
            </a:r>
          </a:p>
        </p:txBody>
      </p:sp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250825" y="2312988"/>
            <a:ext cx="36004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5.</a:t>
            </a:r>
            <a:r>
              <a:rPr lang="ru-RU" altLang="ru-RU" sz="1400" b="1" dirty="0">
                <a:latin typeface="Verdana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Не могут не трансформироваться </a:t>
            </a:r>
            <a:b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</a:br>
            <a: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в ответ на все внутренние и </a:t>
            </a:r>
            <a:b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</a:br>
            <a:r>
              <a:rPr lang="ru-RU" altLang="ru-RU" sz="1400" b="1" dirty="0">
                <a:solidFill>
                  <a:srgbClr val="0070C0"/>
                </a:solidFill>
                <a:latin typeface="Verdana" pitchFamily="34" charset="0"/>
                <a:ea typeface="ＭＳ Ｐゴシック" pitchFamily="34" charset="-128"/>
                <a:cs typeface="Arial" charset="0"/>
              </a:rPr>
              <a:t>внешние изменения. Изменения неизбежны!</a:t>
            </a:r>
          </a:p>
        </p:txBody>
      </p:sp>
    </p:spTree>
    <p:extLst>
      <p:ext uri="{BB962C8B-B14F-4D97-AF65-F5344CB8AC3E}">
        <p14:creationId xmlns:p14="http://schemas.microsoft.com/office/powerpoint/2010/main" val="3803370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79488"/>
            <a:ext cx="8075613" cy="5197475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</a:pPr>
            <a:r>
              <a:rPr lang="ru-RU" sz="2400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Справляться со стрессом помогают три установки:</a:t>
            </a:r>
          </a:p>
          <a:p>
            <a:pPr marL="0" indent="0">
              <a:buFont typeface="Arial" charset="0"/>
              <a:buNone/>
            </a:pPr>
            <a:endParaRPr lang="ru-RU" sz="2400" b="1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/>
            <a:r>
              <a:rPr lang="ru-RU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Ситуация оценивается , скорее, как вызов, а не как угроза</a:t>
            </a:r>
          </a:p>
          <a:p>
            <a:pPr marL="0" indent="0"/>
            <a:endParaRPr lang="ru-RU" sz="2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/>
            <a:r>
              <a:rPr lang="ru-RU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Фокус внимания – на поиске решения, а не на проблеме</a:t>
            </a:r>
          </a:p>
          <a:p>
            <a:pPr marL="0" indent="0"/>
            <a:endParaRPr lang="ru-RU" sz="2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/>
            <a:r>
              <a:rPr lang="ru-RU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Контроль эмоций: «…Я способен контролировать события, в частности эмоциональные состояния свои и эмоциональные состояния собеседника»</a:t>
            </a:r>
          </a:p>
          <a:p>
            <a:pPr marL="0" indent="0"/>
            <a:r>
              <a:rPr lang="ru-RU" sz="24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 здесь и сейчас!</a:t>
            </a:r>
          </a:p>
          <a:p>
            <a:pPr marL="0" indent="0">
              <a:buFont typeface="Arial" charset="0"/>
              <a:buNone/>
            </a:pPr>
            <a:endParaRPr lang="ru-RU" sz="24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0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7056437" cy="955675"/>
          </a:xfrm>
        </p:spPr>
        <p:txBody>
          <a:bodyPr/>
          <a:lstStyle/>
          <a:p>
            <a:r>
              <a:rPr lang="ru-RU" alt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Управление стрессом: отделение препятствий от вызовов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949450"/>
            <a:ext cx="8567738" cy="3856038"/>
          </a:xfrm>
        </p:spPr>
        <p:txBody>
          <a:bodyPr/>
          <a:lstStyle/>
          <a:p>
            <a:pPr marL="365125" indent="-365125" algn="just"/>
            <a:r>
              <a:rPr lang="ru-RU" altLang="ru-RU" sz="2000" b="1" dirty="0">
                <a:solidFill>
                  <a:srgbClr val="2E75B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Препятствия</a:t>
            </a:r>
            <a:r>
              <a:rPr lang="ru-RU" altLang="ru-RU" sz="2000" dirty="0">
                <a:solidFill>
                  <a:srgbClr val="2E75B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это жизненные события, которые возникают вне нашего контроля и на которые мы никак не можем повлиять, например, болезнь или увольнение по сокращению штатов. </a:t>
            </a:r>
            <a:endParaRPr lang="ru-RU" altLang="ru-RU" sz="2000" b="1" dirty="0">
              <a:solidFill>
                <a:srgbClr val="2E75B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125" indent="-365125" algn="just"/>
            <a:r>
              <a:rPr lang="ru-RU" altLang="ru-RU" sz="2000" b="1" dirty="0">
                <a:solidFill>
                  <a:srgbClr val="2E75B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Проблемы</a:t>
            </a:r>
            <a:r>
              <a:rPr lang="ru-RU" altLang="ru-RU" sz="2000" dirty="0">
                <a:solidFill>
                  <a:srgbClr val="2E75B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это нечто не очень приятное, что нуждается в решении, и это нас беспокоит и тяготит. </a:t>
            </a:r>
            <a:endParaRPr lang="ru-RU" altLang="ru-RU" sz="2000" b="1" dirty="0">
              <a:solidFill>
                <a:srgbClr val="2E75B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65125" indent="-365125" algn="just"/>
            <a:r>
              <a:rPr lang="ru-RU" altLang="ru-RU" sz="2000" b="1" dirty="0">
                <a:solidFill>
                  <a:srgbClr val="2E75B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Вызовы </a:t>
            </a:r>
            <a:r>
              <a:rPr lang="ru-RU" altLang="ru-RU" sz="2000" dirty="0">
                <a:solidFill>
                  <a:srgbClr val="2E75B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это ситуации, которые, возможно, выглядят сложными и неприятными, но дают нам много новых возможностей – если мы в состоянии их увидеть.</a:t>
            </a:r>
          </a:p>
        </p:txBody>
      </p:sp>
      <p:sp>
        <p:nvSpPr>
          <p:cNvPr id="1331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76375" y="6453188"/>
            <a:ext cx="10795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8D05B8-02C0-47CB-872F-FFC217140747}" type="slidenum">
              <a:rPr lang="ru-RU" altLang="ru-RU" smtClean="0">
                <a:solidFill>
                  <a:schemeClr val="accent2"/>
                </a:solidFill>
                <a:ea typeface="ＭＳ Ｐゴシック" pitchFamily="34" charset="-128"/>
              </a:rPr>
              <a:pPr/>
              <a:t>15</a:t>
            </a:fld>
            <a:endParaRPr lang="ru-RU" altLang="ru-RU" dirty="0">
              <a:solidFill>
                <a:schemeClr val="accent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76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Способы повышения стрессоустойчивости</a:t>
            </a:r>
          </a:p>
        </p:txBody>
      </p:sp>
      <p:sp>
        <p:nvSpPr>
          <p:cNvPr id="14339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ct val="0"/>
              </a:spcBef>
              <a:buFont typeface="Calibri Light" pitchFamily="34" charset="0"/>
              <a:buAutoNum type="arabicPeriod"/>
            </a:pPr>
            <a:endParaRPr lang="ru-RU" sz="2000" dirty="0">
              <a:solidFill>
                <a:srgbClr val="3B383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ru-RU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Сохранение терпения и уважения к окружающим</a:t>
            </a:r>
          </a:p>
          <a:p>
            <a:pPr marL="514350" indent="-514350"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ru-RU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Повышение собственной квалификации в выбранной профессии и изучение основ самоорганизации и разрешения конфликтных ситуаций</a:t>
            </a:r>
          </a:p>
          <a:p>
            <a:pPr marL="514350" indent="-514350"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ru-RU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Умение концентрироваться и прислушиваться к себе</a:t>
            </a:r>
          </a:p>
          <a:p>
            <a:pPr marL="514350" indent="-514350"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ru-RU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Умение анализировать и оценивать стрессовые ситуации</a:t>
            </a:r>
          </a:p>
          <a:p>
            <a:pPr marL="514350" indent="-514350">
              <a:spcBef>
                <a:spcPct val="0"/>
              </a:spcBef>
              <a:buFont typeface="Calibri Light" pitchFamily="34" charset="0"/>
              <a:buAutoNum type="arabicPeriod"/>
            </a:pPr>
            <a:r>
              <a:rPr lang="ru-RU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Наблюдение за людьми</a:t>
            </a:r>
          </a:p>
          <a:p>
            <a:pPr marL="514350" indent="-514350">
              <a:spcBef>
                <a:spcPct val="0"/>
              </a:spcBef>
              <a:buFont typeface="Calibri Light" pitchFamily="34" charset="0"/>
              <a:buAutoNum type="arabicPeriod"/>
            </a:pPr>
            <a:endParaRPr lang="ru-RU" sz="20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spcBef>
                <a:spcPct val="0"/>
              </a:spcBef>
            </a:pPr>
            <a:r>
              <a:rPr lang="ru-RU" sz="2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 ещё помогает лично вам?</a:t>
            </a:r>
          </a:p>
        </p:txBody>
      </p:sp>
    </p:spTree>
    <p:extLst>
      <p:ext uri="{BB962C8B-B14F-4D97-AF65-F5344CB8AC3E}">
        <p14:creationId xmlns:p14="http://schemas.microsoft.com/office/powerpoint/2010/main" val="146781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4675" y="692150"/>
            <a:ext cx="8569325" cy="5832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Повысить стрессоустойчивость можно, задавая себе два простых вопроса:</a:t>
            </a:r>
            <a:br>
              <a:rPr lang="ru-RU" sz="30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Для чего я это делаю? Какой в этом смысл? Является ли это для меня ценностью?</a:t>
            </a:r>
            <a:br>
              <a:rPr lang="ru-RU" sz="2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br>
              <a:rPr lang="ru-RU" sz="2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 Нравится ли мне делать то, что я делаю? Люблю ли я это делать? Чувствую ли я, что это хорошо? Настолько хорошо, что я делаю это охотно? Приносит ли мне то, что я делаю, радость?</a:t>
            </a:r>
            <a:br>
              <a:rPr lang="ru-RU" sz="2600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600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31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65175"/>
            <a:ext cx="7545388" cy="5360988"/>
          </a:xfrm>
        </p:spPr>
        <p:txBody>
          <a:bodyPr/>
          <a:lstStyle/>
          <a:p>
            <a:pPr marL="914400" lvl="2" indent="0">
              <a:buNone/>
            </a:pPr>
            <a:r>
              <a:rPr lang="ru-RU" b="1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Саморегуляция</a:t>
            </a:r>
            <a:r>
              <a:rPr lang="ru-RU" dirty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— это управление своим психоэмоциональным состоянием, достигаемое путем воздействия человека на самого себя с помощью слов, мысленных образов, управления мышечным тонусом и дыханием</a:t>
            </a:r>
          </a:p>
          <a:p>
            <a:endParaRPr lang="ru-RU" dirty="0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34693"/>
            <a:ext cx="4760913" cy="368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362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20725"/>
          </a:xfrm>
        </p:spPr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Способы саморегуляции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268" name="Picture 2" descr="C:\Users\User\Desktop\koku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23975"/>
            <a:ext cx="23891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C:\Users\User\Desktop\artrit_die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387475"/>
            <a:ext cx="24479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C:\Users\User\Desktop\samsung-real-translator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4652963"/>
            <a:ext cx="23304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C:\Users\User\Desktop\aW1hZ2VfdGh1bWJzOjk0MjA2NS8vaW1hZ2VfdGh1bWJzOjk0MjA2NQ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23050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75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0358C4A-514E-D4A8-606F-19F59C61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Базовое понятие нашего взаимодействия</a:t>
            </a:r>
            <a:endParaRPr lang="en-US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03DF480-9DD2-F57A-DAC2-B79925364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6207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946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Молитва о душевном покое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endParaRPr lang="ru-RU" dirty="0">
              <a:solidFill>
                <a:srgbClr val="2E75B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dirty="0">
                <a:solidFill>
                  <a:srgbClr val="2E75B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Господи, дай мне разум и душевный покой принять то, 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dirty="0">
                <a:solidFill>
                  <a:srgbClr val="2E75B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 я не в силах изменить, мужество изменить то, что могу, и мудрость,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dirty="0">
                <a:solidFill>
                  <a:srgbClr val="2E75B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чтобы отличить одно от другого. </a:t>
            </a:r>
          </a:p>
        </p:txBody>
      </p:sp>
    </p:spTree>
    <p:extLst>
      <p:ext uri="{BB962C8B-B14F-4D97-AF65-F5344CB8AC3E}">
        <p14:creationId xmlns:p14="http://schemas.microsoft.com/office/powerpoint/2010/main" val="289136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C57C48-52DD-7FB7-7D18-0EEEA58F17CF}"/>
              </a:ext>
            </a:extLst>
          </p:cNvPr>
          <p:cNvSpPr txBox="1"/>
          <p:nvPr/>
        </p:nvSpPr>
        <p:spPr>
          <a:xfrm>
            <a:off x="2286000" y="318343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Благодарю за внимание! </a:t>
            </a:r>
          </a:p>
          <a:p>
            <a:r>
              <a:rPr lang="ru-RU" dirty="0"/>
              <a:t> контактный телефон:</a:t>
            </a:r>
          </a:p>
          <a:p>
            <a:r>
              <a:rPr lang="ru-RU" dirty="0"/>
              <a:t>+ 7 (912) 24-30-185</a:t>
            </a:r>
          </a:p>
        </p:txBody>
      </p:sp>
    </p:spTree>
    <p:extLst>
      <p:ext uri="{BB962C8B-B14F-4D97-AF65-F5344CB8AC3E}">
        <p14:creationId xmlns:p14="http://schemas.microsoft.com/office/powerpoint/2010/main" val="341376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92150"/>
            <a:ext cx="8675688" cy="543401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Стресс</a:t>
            </a:r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(от англ. </a:t>
            </a:r>
            <a:r>
              <a:rPr lang="en-US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stress</a:t>
            </a:r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давление, напряжение) – термин, используемый для обозначения обширного круга состояний человека, возникающих в ответ на разнообразные экстремальные воздействия. </a:t>
            </a:r>
          </a:p>
          <a:p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ru-RU" altLang="ru-RU" sz="2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Эустресс - </a:t>
            </a:r>
            <a:r>
              <a:rPr lang="ru-RU" altLang="ru-RU" sz="29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позитивный стресс, эмоциональное состояние, связанное с приятными, радостными событиями; любой стресс, который мобилизует человека преодолевать те или иные проблемы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Дистресс </a:t>
            </a:r>
            <a:r>
              <a:rPr lang="ru-RU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перенапряжение, снижающее активность, дезорганизующее поведение, ослабляющее попытки достижения цели</a:t>
            </a:r>
          </a:p>
          <a:p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9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Стресс-подножка - </a:t>
            </a:r>
            <a:r>
              <a:rPr lang="ru-RU" sz="29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повторный стресс, наложивший на состояние повышенного нервного напряжения вызванного первым стрессом и поэтому особенно опасный.</a:t>
            </a:r>
          </a:p>
          <a:p>
            <a:pPr lvl="0"/>
            <a:endParaRPr lang="ru-RU" altLang="ru-RU" sz="29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6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92150"/>
            <a:ext cx="8964613" cy="5434013"/>
          </a:xfrm>
        </p:spPr>
        <p:txBody>
          <a:bodyPr>
            <a:normAutofit/>
          </a:bodyPr>
          <a:lstStyle/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Стрессоры (стресс-факторы) – </a:t>
            </a:r>
            <a:r>
              <a:rPr lang="ru-RU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внешние и внутренние факторы, в результате действия которых человек оказывается в стрессовом состоянии. Стресс может быть вызван факторами, связанными с работой, деятельностью организации или индивидуально – личностными характеристиками самого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297781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Виды стрессов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Рабочий стресс,</a:t>
            </a:r>
            <a:r>
              <a:rPr lang="ru-RU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возникающий из-за причин, связанных с условиями труда, организацией рабочего места;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Профессиональный стресс</a:t>
            </a:r>
            <a:r>
              <a:rPr lang="ru-RU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связанный с самой профессией, родом или видом профессиональной деятельности;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Организационный стресс</a:t>
            </a:r>
            <a:r>
              <a:rPr lang="ru-RU" sz="2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возникающий вследствие негативного влияния на педагога особенностей организации.</a:t>
            </a:r>
          </a:p>
          <a:p>
            <a:endParaRPr lang="ru-RU" sz="2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9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215900" y="1485900"/>
            <a:ext cx="8153400" cy="4124325"/>
          </a:xfrm>
          <a:prstGeom prst="rect">
            <a:avLst/>
          </a:prstGeom>
          <a:noFill/>
          <a:ln>
            <a:noFill/>
          </a:ln>
        </p:spPr>
        <p:txBody>
          <a:bodyPr bIns="0">
            <a:spAutoFit/>
          </a:bodyPr>
          <a:lstStyle/>
          <a:p>
            <a:pPr marL="358775" indent="-358775" eaLnBrk="1" hangingPunct="1">
              <a:spcBef>
                <a:spcPts val="4200"/>
              </a:spcBef>
              <a:buClr>
                <a:srgbClr val="FF0000"/>
              </a:buClr>
              <a:defRPr/>
            </a:pPr>
            <a:r>
              <a:rPr lang="ru-RU" altLang="ru-RU" sz="2000" u="sng" dirty="0">
                <a:solidFill>
                  <a:srgbClr val="0070C0"/>
                </a:solidFill>
                <a:latin typeface="+mn-lt"/>
              </a:rPr>
              <a:t>Установка</a:t>
            </a:r>
            <a:r>
              <a:rPr lang="de-DE" altLang="ru-RU" sz="2000" u="sng" dirty="0">
                <a:solidFill>
                  <a:srgbClr val="0070C0"/>
                </a:solidFill>
                <a:latin typeface="+mn-lt"/>
              </a:rPr>
              <a:t> 1:</a:t>
            </a:r>
            <a:br>
              <a:rPr lang="de-DE" altLang="ru-RU" sz="2000" u="sng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Я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в порядке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. –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ТЫ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в порядке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pPr marL="358775" indent="-358775" eaLnBrk="1" hangingPunct="1">
              <a:spcBef>
                <a:spcPts val="4200"/>
              </a:spcBef>
              <a:buClr>
                <a:srgbClr val="FF0000"/>
              </a:buClr>
              <a:defRPr/>
            </a:pPr>
            <a:r>
              <a:rPr lang="ru-RU" altLang="ru-RU" sz="2000" u="sng" dirty="0">
                <a:solidFill>
                  <a:srgbClr val="0070C0"/>
                </a:solidFill>
                <a:latin typeface="+mn-lt"/>
              </a:rPr>
              <a:t>Установка</a:t>
            </a:r>
            <a:r>
              <a:rPr lang="de-DE" altLang="ru-RU" sz="2000" u="sng" dirty="0">
                <a:solidFill>
                  <a:srgbClr val="0070C0"/>
                </a:solidFill>
                <a:latin typeface="+mn-lt"/>
              </a:rPr>
              <a:t> 2:</a:t>
            </a:r>
            <a:br>
              <a:rPr lang="de-DE" altLang="ru-RU" sz="2000" u="sng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Я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в порядке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. –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Ты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не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в порядке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pPr marL="358775" indent="-358775" eaLnBrk="1" hangingPunct="1">
              <a:spcBef>
                <a:spcPts val="4200"/>
              </a:spcBef>
              <a:buClr>
                <a:srgbClr val="FF0000"/>
              </a:buClr>
              <a:defRPr/>
            </a:pPr>
            <a:r>
              <a:rPr lang="ru-RU" altLang="ru-RU" sz="2000" u="sng" dirty="0">
                <a:solidFill>
                  <a:srgbClr val="0070C0"/>
                </a:solidFill>
                <a:latin typeface="+mn-lt"/>
              </a:rPr>
              <a:t>Установка</a:t>
            </a:r>
            <a:r>
              <a:rPr lang="de-DE" altLang="ru-RU" sz="2000" u="sng" dirty="0">
                <a:solidFill>
                  <a:srgbClr val="0070C0"/>
                </a:solidFill>
                <a:latin typeface="+mn-lt"/>
              </a:rPr>
              <a:t> 3:</a:t>
            </a:r>
            <a:br>
              <a:rPr lang="de-DE" altLang="ru-RU" sz="2000" u="sng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Я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не</a:t>
            </a:r>
            <a:r>
              <a:rPr lang="de-DE" altLang="ru-RU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в порядке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. –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Ты</a:t>
            </a:r>
            <a:r>
              <a:rPr lang="de-DE" altLang="ru-RU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в порядке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pPr marL="358775" indent="-358775" eaLnBrk="1" hangingPunct="1">
              <a:spcBef>
                <a:spcPts val="4200"/>
              </a:spcBef>
              <a:buClr>
                <a:srgbClr val="FF0000"/>
              </a:buClr>
              <a:defRPr/>
            </a:pPr>
            <a:r>
              <a:rPr lang="ru-RU" altLang="ru-RU" sz="2000" u="sng" dirty="0">
                <a:solidFill>
                  <a:srgbClr val="0070C0"/>
                </a:solidFill>
                <a:latin typeface="+mn-lt"/>
              </a:rPr>
              <a:t>Установка</a:t>
            </a:r>
            <a:r>
              <a:rPr lang="de-DE" altLang="ru-RU" sz="2000" u="sng" dirty="0">
                <a:solidFill>
                  <a:srgbClr val="0070C0"/>
                </a:solidFill>
                <a:latin typeface="+mn-lt"/>
              </a:rPr>
              <a:t> 4:</a:t>
            </a:r>
            <a:br>
              <a:rPr lang="de-DE" altLang="ru-RU" sz="2000" u="sng" dirty="0">
                <a:solidFill>
                  <a:srgbClr val="0070C0"/>
                </a:solidFill>
                <a:latin typeface="+mn-lt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Я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не</a:t>
            </a:r>
            <a:r>
              <a:rPr lang="de-DE" altLang="ru-RU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в порядке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. –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Ты не</a:t>
            </a:r>
            <a:r>
              <a:rPr lang="de-DE" altLang="ru-RU" sz="2000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rgbClr val="0070C0"/>
                </a:solidFill>
                <a:latin typeface="+mn-lt"/>
              </a:rPr>
              <a:t>в порядке</a:t>
            </a:r>
            <a:r>
              <a:rPr lang="de-DE" altLang="ru-RU" sz="2000" b="1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sp>
        <p:nvSpPr>
          <p:cNvPr id="60419" name="Rectangle 2"/>
          <p:cNvSpPr txBox="1">
            <a:spLocks noChangeArrowheads="1"/>
          </p:cNvSpPr>
          <p:nvPr/>
        </p:nvSpPr>
        <p:spPr bwMode="auto">
          <a:xfrm>
            <a:off x="215900" y="285750"/>
            <a:ext cx="8237538" cy="5619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ts val="1800"/>
              </a:spcBef>
              <a:defRPr/>
            </a:pPr>
            <a:r>
              <a:rPr lang="ru-RU" altLang="ru-RU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установки при взаимодействии</a:t>
            </a:r>
            <a:endParaRPr lang="de-DE" altLang="ru-RU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325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B75F56FF-4E98-4ADA-8A17-57136B4D4C6A}" type="slidenum">
              <a:rPr lang="ru-RU" smtClean="0">
                <a:solidFill>
                  <a:schemeClr val="accent2"/>
                </a:solidFill>
              </a:rPr>
              <a:pPr/>
              <a:t>6</a:t>
            </a:fld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3253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5573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6" descr="http://static12.insales.ru/images/products/1/7583/2833823/100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36838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557338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2636838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6" descr="http://static12.insales.ru/images/products/1/7583/2833823/100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7191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2" descr="http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781425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6" descr="http://static12.insales.ru/images/products/1/7583/2833823/100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013325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6" descr="http://static12.insales.ru/images/products/1/7583/2833823/100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5013325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73744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229600" cy="4525962"/>
          </a:xfrm>
        </p:spPr>
        <p:txBody>
          <a:bodyPr/>
          <a:lstStyle/>
          <a:p>
            <a:endParaRPr lang="ru-RU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Я буду получать больше удовольствия от работы, если ….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133600"/>
            <a:ext cx="5753100" cy="44386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664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Наши возможности влияния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fld id="{DC0EEFAA-2D15-4A6E-A897-371CCB211AAB}" type="slidenum">
              <a:rPr lang="fi-FI" altLang="ru-RU" sz="1000" smtClean="0">
                <a:solidFill>
                  <a:schemeClr val="accent2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pPr algn="l"/>
              <a:t>8</a:t>
            </a:fld>
            <a:endParaRPr lang="fi-FI" altLang="ru-RU" sz="1000">
              <a:solidFill>
                <a:schemeClr val="accent2"/>
              </a:solidFill>
              <a:latin typeface="Verdana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" name="Прямоугольник 16"/>
          <p:cNvSpPr>
            <a:spLocks noChangeArrowheads="1"/>
          </p:cNvSpPr>
          <p:nvPr/>
        </p:nvSpPr>
        <p:spPr bwMode="auto">
          <a:xfrm>
            <a:off x="250825" y="1430338"/>
            <a:ext cx="4033838" cy="839787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ebdings" pitchFamily="18" charset="2"/>
              <a:buNone/>
            </a:pPr>
            <a:r>
              <a:rPr lang="ru-RU" altLang="ru-RU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 круг беспокойства – не поддается нашему контролю</a:t>
            </a:r>
            <a:endParaRPr lang="fi-FI" altLang="ru-RU" b="1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33" name="Прямоугольник 19"/>
          <p:cNvSpPr>
            <a:spLocks noChangeArrowheads="1"/>
          </p:cNvSpPr>
          <p:nvPr/>
        </p:nvSpPr>
        <p:spPr bwMode="auto">
          <a:xfrm>
            <a:off x="250825" y="3213100"/>
            <a:ext cx="3097213" cy="839788"/>
          </a:xfrm>
          <a:prstGeom prst="rect">
            <a:avLst/>
          </a:prstGeom>
          <a:noFill/>
          <a:ln w="9525">
            <a:solidFill>
              <a:srgbClr val="E8E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ebdings" pitchFamily="18" charset="2"/>
              <a:buNone/>
            </a:pPr>
            <a:r>
              <a:rPr lang="ru-RU" altLang="ru-RU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 круг влияния – возможен непрямой контроль</a:t>
            </a:r>
            <a:endParaRPr lang="fi-FI" altLang="ru-RU" b="1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534" name="Прямоугольник 23"/>
          <p:cNvSpPr>
            <a:spLocks noChangeArrowheads="1"/>
          </p:cNvSpPr>
          <p:nvPr/>
        </p:nvSpPr>
        <p:spPr bwMode="auto">
          <a:xfrm>
            <a:off x="179388" y="4724400"/>
            <a:ext cx="3455987" cy="839788"/>
          </a:xfrm>
          <a:prstGeom prst="rect">
            <a:avLst/>
          </a:prstGeom>
          <a:noFill/>
          <a:ln w="9525">
            <a:solidFill>
              <a:srgbClr val="E8E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Webdings" pitchFamily="18" charset="2"/>
              <a:buNone/>
            </a:pPr>
            <a:r>
              <a:rPr lang="ru-RU" altLang="ru-RU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Наш центр фокуса – поддается прямому контролю</a:t>
            </a:r>
            <a:endParaRPr lang="fi-FI" altLang="ru-RU" b="1"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535" name="Прямая со стрелкой 28"/>
          <p:cNvCxnSpPr>
            <a:cxnSpLocks noChangeShapeType="1"/>
          </p:cNvCxnSpPr>
          <p:nvPr/>
        </p:nvCxnSpPr>
        <p:spPr bwMode="auto">
          <a:xfrm>
            <a:off x="5003800" y="3427413"/>
            <a:ext cx="2305050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6" name="Oval 1028"/>
          <p:cNvSpPr>
            <a:spLocks noChangeArrowheads="1"/>
          </p:cNvSpPr>
          <p:nvPr/>
        </p:nvSpPr>
        <p:spPr bwMode="auto">
          <a:xfrm>
            <a:off x="4644008" y="1774825"/>
            <a:ext cx="4318000" cy="4318000"/>
          </a:xfrm>
          <a:prstGeom prst="ellipse">
            <a:avLst/>
          </a:prstGeom>
          <a:solidFill>
            <a:srgbClr val="EAEAEA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00012" tIns="50800" rIns="100012" bIns="50800" anchor="ctr"/>
          <a:lstStyle/>
          <a:p>
            <a:pPr eaLnBrk="1" hangingPunct="1"/>
            <a:endParaRPr lang="ru-RU" altLang="ru-RU" sz="1000"/>
          </a:p>
        </p:txBody>
      </p:sp>
      <p:sp>
        <p:nvSpPr>
          <p:cNvPr id="22537" name="Oval 1034"/>
          <p:cNvSpPr>
            <a:spLocks noChangeArrowheads="1"/>
          </p:cNvSpPr>
          <p:nvPr/>
        </p:nvSpPr>
        <p:spPr bwMode="auto">
          <a:xfrm>
            <a:off x="5581650" y="2519363"/>
            <a:ext cx="2879725" cy="2879725"/>
          </a:xfrm>
          <a:prstGeom prst="ellipse">
            <a:avLst/>
          </a:prstGeom>
          <a:solidFill>
            <a:srgbClr val="B2B2B2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00012" tIns="50800" rIns="100012" bIns="50800" anchor="ctr"/>
          <a:lstStyle/>
          <a:p>
            <a:pPr eaLnBrk="1" hangingPunct="1"/>
            <a:endParaRPr lang="ru-RU" altLang="ru-RU" sz="1000"/>
          </a:p>
        </p:txBody>
      </p:sp>
      <p:sp>
        <p:nvSpPr>
          <p:cNvPr id="22538" name="Oval 1030"/>
          <p:cNvSpPr>
            <a:spLocks noChangeArrowheads="1"/>
          </p:cNvSpPr>
          <p:nvPr/>
        </p:nvSpPr>
        <p:spPr bwMode="auto">
          <a:xfrm>
            <a:off x="6300788" y="3238500"/>
            <a:ext cx="1439862" cy="1439863"/>
          </a:xfrm>
          <a:prstGeom prst="ellipse">
            <a:avLst/>
          </a:prstGeom>
          <a:solidFill>
            <a:srgbClr val="808080"/>
          </a:solidFill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00012" tIns="50800" rIns="100012" bIns="50800" anchor="ctr"/>
          <a:lstStyle/>
          <a:p>
            <a:pPr eaLnBrk="1" hangingPunct="1"/>
            <a:endParaRPr lang="ru-RU" altLang="ru-RU" sz="1000"/>
          </a:p>
        </p:txBody>
      </p:sp>
      <p:cxnSp>
        <p:nvCxnSpPr>
          <p:cNvPr id="22539" name="Прямая со стрелкой 26"/>
          <p:cNvCxnSpPr>
            <a:cxnSpLocks noChangeShapeType="1"/>
            <a:stCxn id="22533" idx="3"/>
            <a:endCxn id="22537" idx="2"/>
          </p:cNvCxnSpPr>
          <p:nvPr/>
        </p:nvCxnSpPr>
        <p:spPr bwMode="auto">
          <a:xfrm>
            <a:off x="3348038" y="3633788"/>
            <a:ext cx="2233612" cy="3254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0" name="Прямая со стрелкой 25"/>
          <p:cNvCxnSpPr>
            <a:cxnSpLocks noChangeShapeType="1"/>
            <a:stCxn id="22" idx="3"/>
            <a:endCxn id="22536" idx="1"/>
          </p:cNvCxnSpPr>
          <p:nvPr/>
        </p:nvCxnSpPr>
        <p:spPr bwMode="auto">
          <a:xfrm>
            <a:off x="4284663" y="1850232"/>
            <a:ext cx="991701" cy="556949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41" name="Прямая со стрелкой 33"/>
          <p:cNvCxnSpPr>
            <a:cxnSpLocks noChangeShapeType="1"/>
            <a:stCxn id="22534" idx="3"/>
            <a:endCxn id="22538" idx="3"/>
          </p:cNvCxnSpPr>
          <p:nvPr/>
        </p:nvCxnSpPr>
        <p:spPr bwMode="auto">
          <a:xfrm flipV="1">
            <a:off x="3635375" y="4467225"/>
            <a:ext cx="2876550" cy="6778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43488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552247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1238</TotalTime>
  <Words>1240</Words>
  <Application>Microsoft Office PowerPoint</Application>
  <PresentationFormat>Экран (4:3)</PresentationFormat>
  <Paragraphs>146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Verdana</vt:lpstr>
      <vt:lpstr>Webdings</vt:lpstr>
      <vt:lpstr>La mente</vt:lpstr>
      <vt:lpstr>В помощь педагогу и воспитателю: «Стрессоустойчивый педагог – стрессоустойчивые обучающиеся»</vt:lpstr>
      <vt:lpstr>Базовое понятие нашего взаимодействия</vt:lpstr>
      <vt:lpstr>Презентация PowerPoint</vt:lpstr>
      <vt:lpstr>Презентация PowerPoint</vt:lpstr>
      <vt:lpstr>Виды стрессов</vt:lpstr>
      <vt:lpstr>Презентация PowerPoint</vt:lpstr>
      <vt:lpstr>Презентация PowerPoint</vt:lpstr>
      <vt:lpstr>Наши возможности влияния</vt:lpstr>
      <vt:lpstr>Презентация PowerPoint</vt:lpstr>
      <vt:lpstr>Презентация PowerPoint</vt:lpstr>
      <vt:lpstr>Презентация PowerPoint</vt:lpstr>
      <vt:lpstr>Презентация PowerPoint</vt:lpstr>
      <vt:lpstr> 5 принципов построения доверия и долгосрочного сотрудничества (Милтон Эриксон) </vt:lpstr>
      <vt:lpstr>Презентация PowerPoint</vt:lpstr>
      <vt:lpstr>Управление стрессом: отделение препятствий от вызовов</vt:lpstr>
      <vt:lpstr>Способы повышения стрессоустойчивости</vt:lpstr>
      <vt:lpstr>Презентация PowerPoint</vt:lpstr>
      <vt:lpstr>Презентация PowerPoint</vt:lpstr>
      <vt:lpstr>Способы саморегуляции</vt:lpstr>
      <vt:lpstr>Молитва о душевном покое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Усова Ольга Валерьевна</cp:lastModifiedBy>
  <cp:revision>78</cp:revision>
  <dcterms:created xsi:type="dcterms:W3CDTF">2016-03-01T17:22:32Z</dcterms:created>
  <dcterms:modified xsi:type="dcterms:W3CDTF">2024-08-27T13:42:47Z</dcterms:modified>
</cp:coreProperties>
</file>